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42"/>
  </p:notesMasterIdLst>
  <p:sldIdLst>
    <p:sldId id="258" r:id="rId2"/>
    <p:sldId id="305" r:id="rId3"/>
    <p:sldId id="272" r:id="rId4"/>
    <p:sldId id="273" r:id="rId5"/>
    <p:sldId id="297" r:id="rId6"/>
    <p:sldId id="277" r:id="rId7"/>
    <p:sldId id="307" r:id="rId8"/>
    <p:sldId id="274" r:id="rId9"/>
    <p:sldId id="275" r:id="rId10"/>
    <p:sldId id="313" r:id="rId11"/>
    <p:sldId id="310" r:id="rId12"/>
    <p:sldId id="308" r:id="rId13"/>
    <p:sldId id="278" r:id="rId14"/>
    <p:sldId id="279" r:id="rId15"/>
    <p:sldId id="276" r:id="rId16"/>
    <p:sldId id="298" r:id="rId17"/>
    <p:sldId id="299" r:id="rId18"/>
    <p:sldId id="300" r:id="rId19"/>
    <p:sldId id="312" r:id="rId20"/>
    <p:sldId id="314" r:id="rId21"/>
    <p:sldId id="315" r:id="rId22"/>
    <p:sldId id="317" r:id="rId23"/>
    <p:sldId id="309" r:id="rId24"/>
    <p:sldId id="322" r:id="rId25"/>
    <p:sldId id="318" r:id="rId26"/>
    <p:sldId id="319" r:id="rId27"/>
    <p:sldId id="320" r:id="rId28"/>
    <p:sldId id="321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30" r:id="rId37"/>
    <p:sldId id="331" r:id="rId38"/>
    <p:sldId id="332" r:id="rId39"/>
    <p:sldId id="333" r:id="rId40"/>
    <p:sldId id="265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m Cameron" initials="K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C6"/>
    <a:srgbClr val="0E3192"/>
    <a:srgbClr val="FFFF66"/>
    <a:srgbClr val="005E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000" autoAdjust="0"/>
  </p:normalViewPr>
  <p:slideViewPr>
    <p:cSldViewPr>
      <p:cViewPr varScale="1">
        <p:scale>
          <a:sx n="78" d="100"/>
          <a:sy n="78" d="100"/>
        </p:scale>
        <p:origin x="-13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E9EC3A0-0016-45A3-9369-EE8D0DEEF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9EC3A0-0016-45A3-9369-EE8D0DEEF586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33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363" rtl="0"/>
            <a:fld id="{8B263312-38AA-4E1E-B2B5-0F8F122B24FE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defTabSz="914363" rtl="0"/>
              <a:t>14</a:t>
            </a:fld>
            <a:endParaRPr lang="en-US" sz="12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33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33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33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A Trustworthy Internet must not  only make public information widely available – it must keep private information safe and separate.  Private information implies a “need to know” approach.</a:t>
            </a:r>
          </a:p>
          <a:p>
            <a:pPr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27F8218D-D499-451A-B78D-CB2324B0F496}" type="slidenum">
              <a:rPr lang="en-US" smtClean="0">
                <a:latin typeface="Arial" pitchFamily="34" charset="0"/>
                <a:cs typeface="Arial" pitchFamily="34" charset="0"/>
              </a:rPr>
              <a:pPr defTabSz="912813"/>
              <a:t>28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39C980A-3628-4DCC-9456-391448B3B17D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/>
              <a:t>29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A9EDEE-6EC0-42C5-8638-A81B6EBEF972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/>
              <a:t>30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ISV message increase</a:t>
            </a:r>
            <a:r>
              <a:rPr lang="en-US" baseline="0" dirty="0" smtClean="0"/>
              <a:t> audience for you map but decrease development cost</a:t>
            </a:r>
          </a:p>
          <a:p>
            <a:endParaRPr lang="en-US" baseline="0" dirty="0" smtClean="0"/>
          </a:p>
          <a:p>
            <a:r>
              <a:rPr lang="en-US" baseline="0" dirty="0" smtClean="0"/>
              <a:t>Write apps to solve business problems, not deal </a:t>
            </a:r>
            <a:r>
              <a:rPr lang="en-US" baseline="0" smtClean="0"/>
              <a:t>with identity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Legacy apps as well…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i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6019800" cy="1470025"/>
          </a:xfrm>
        </p:spPr>
        <p:txBody>
          <a:bodyPr anchor="t"/>
          <a:lstStyle>
            <a:lvl1pPr algn="l">
              <a:lnSpc>
                <a:spcPct val="85000"/>
              </a:lnSpc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019800" cy="1981200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ct val="80000"/>
              </a:spcBef>
              <a:buFontTx/>
              <a:buNone/>
              <a:defRPr sz="22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8B498-C676-48D4-B861-64A1CEC68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02568-5945-4041-BDD8-CB578903D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2053960"/>
          </a:xfrm>
        </p:spPr>
        <p:txBody>
          <a:bodyPr/>
          <a:lstStyle>
            <a:lvl1pPr>
              <a:lnSpc>
                <a:spcPct val="78000"/>
              </a:lnSpc>
              <a:defRPr sz="2400" baseline="0"/>
            </a:lvl1pPr>
            <a:lvl2pPr>
              <a:lnSpc>
                <a:spcPct val="78000"/>
              </a:lnSpc>
              <a:defRPr/>
            </a:lvl2pPr>
            <a:lvl3pPr>
              <a:lnSpc>
                <a:spcPct val="78000"/>
              </a:lnSpc>
              <a:defRPr sz="2000" baseline="0"/>
            </a:lvl3pPr>
            <a:lvl4pPr>
              <a:lnSpc>
                <a:spcPct val="78000"/>
              </a:lnSpc>
              <a:defRPr sz="1800"/>
            </a:lvl4pPr>
            <a:lvl5pPr>
              <a:lnSpc>
                <a:spcPct val="78000"/>
              </a:lnSpc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87054" y="152400"/>
            <a:ext cx="8375946" cy="6093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veloper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for CURRENT Software Code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76072" y="1463040"/>
            <a:ext cx="8001000" cy="1602939"/>
          </a:xfrm>
        </p:spPr>
        <p:txBody>
          <a:bodyPr/>
          <a:lstStyle>
            <a:lvl1pPr>
              <a:lnSpc>
                <a:spcPct val="78000"/>
              </a:lnSpc>
              <a:defRPr/>
            </a:lvl1pPr>
            <a:lvl2pPr>
              <a:lnSpc>
                <a:spcPct val="78000"/>
              </a:lnSpc>
              <a:defRPr/>
            </a:lvl2pPr>
            <a:lvl3pPr>
              <a:lnSpc>
                <a:spcPct val="78000"/>
              </a:lnSpc>
              <a:defRPr/>
            </a:lvl3pPr>
            <a:lvl4pPr>
              <a:lnSpc>
                <a:spcPct val="78000"/>
              </a:lnSpc>
              <a:defRPr/>
            </a:lvl4pPr>
            <a:lvl5pPr>
              <a:lnSpc>
                <a:spcPct val="78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tx2"/>
          </a:solidFill>
        </p:spPr>
        <p:txBody>
          <a:bodyPr rtlCol="0" anchor="ctr"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838200"/>
            <a:ext cx="8610600" cy="5287963"/>
          </a:xfrm>
        </p:spPr>
        <p:txBody>
          <a:bodyPr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41C05BC-D211-444A-B7A7-34838905F6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74C82-67F6-4FEC-B647-8DA2891DC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41868-A851-42E9-A548-A458FA854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4BA6E-E53C-462A-94EC-D5BC92A95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BEA68-C223-4BF9-88D9-2A647EA6C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50D95-8C93-4A72-A930-C0D674479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7A627-A275-42F9-9698-EE75097CC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22BDD-7B2A-4FF6-897F-C7F65672E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A8E75-6863-428E-87A7-07FDEE117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Headline Here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bullet point text here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7C3332-2359-4A4B-8E16-72E5360E7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2" r:id="rId12"/>
    <p:sldLayoutId id="2147483733" r:id="rId13"/>
    <p:sldLayoutId id="2147483735" r:id="rId14"/>
  </p:sldLayoutIdLst>
  <p:transition spd="med">
    <p:fade/>
  </p:transition>
  <p:hf hdr="0" ftr="0" dt="0"/>
  <p:txStyles>
    <p:titleStyle>
      <a:lvl1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Arial" charset="0"/>
          <a:cs typeface="Arial" charset="0"/>
        </a:defRPr>
      </a:lvl2pPr>
      <a:lvl3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Arial" charset="0"/>
          <a:cs typeface="Arial" charset="0"/>
        </a:defRPr>
      </a:lvl3pPr>
      <a:lvl4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Arial" charset="0"/>
          <a:cs typeface="Arial" charset="0"/>
        </a:defRPr>
      </a:lvl4pPr>
      <a:lvl5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Arial" charset="0"/>
          <a:cs typeface="Arial" charset="0"/>
        </a:defRPr>
      </a:lvl5pPr>
      <a:lvl6pPr marL="4572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Arial" charset="0"/>
          <a:cs typeface="Arial" charset="0"/>
        </a:defRPr>
      </a:lvl6pPr>
      <a:lvl7pPr marL="9144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Arial" charset="0"/>
          <a:cs typeface="Arial" charset="0"/>
        </a:defRPr>
      </a:lvl7pPr>
      <a:lvl8pPr marL="13716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Arial" charset="0"/>
          <a:cs typeface="Arial" charset="0"/>
        </a:defRPr>
      </a:lvl8pPr>
      <a:lvl9pPr marL="18288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rgbClr val="0081C6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0081C6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0081C6"/>
        </a:buClr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ct val="50000"/>
        </a:spcBef>
        <a:spcAft>
          <a:spcPct val="0"/>
        </a:spcAft>
        <a:buClr>
          <a:srgbClr val="0081C6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cameron\Documents\DIGIT%20Bruxelles\IdentityBlog.avi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7.png"/><Relationship Id="rId5" Type="http://schemas.openxmlformats.org/officeDocument/2006/relationships/image" Target="../media/image9.png"/><Relationship Id="rId10" Type="http://schemas.openxmlformats.org/officeDocument/2006/relationships/image" Target="../media/image15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wmf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cameron\Documents\DIGIT%20Bruxelles\IspZoom.wmv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.png"/><Relationship Id="rId7" Type="http://schemas.openxmlformats.org/officeDocument/2006/relationships/image" Target="../media/image9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4" Type="http://schemas.openxmlformats.org/officeDocument/2006/relationships/image" Target="../media/image21.png"/><Relationship Id="rId9" Type="http://schemas.openxmlformats.org/officeDocument/2006/relationships/image" Target="../media/image2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cameron\Documents\DIGIT%20Bruxelles\EidZoom.wmv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20.png"/><Relationship Id="rId10" Type="http://schemas.openxmlformats.org/officeDocument/2006/relationships/image" Target="../media/image22.wmf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cameron\Documents\DIGIT%20Bruxelles\EidRPZoom.wmv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1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image" Target="../media/image27.wmf"/><Relationship Id="rId4" Type="http://schemas.openxmlformats.org/officeDocument/2006/relationships/image" Target="../media/image21.png"/><Relationship Id="rId9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kcameron\Documents\DIGIT%20Bruxelles\EidSocialZoom.wm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dentityblog.com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kcameron@microsoft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882775"/>
            <a:ext cx="6019800" cy="1470025"/>
          </a:xfrm>
          <a:noFill/>
        </p:spPr>
        <p:txBody>
          <a:bodyPr/>
          <a:lstStyle/>
          <a:p>
            <a:r>
              <a:rPr lang="en-US" dirty="0" smtClean="0"/>
              <a:t>Kerberos as the foundation for the Identity Metasystem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6019800" cy="1600200"/>
          </a:xfrm>
          <a:noFill/>
        </p:spPr>
        <p:txBody>
          <a:bodyPr/>
          <a:lstStyle/>
          <a:p>
            <a:r>
              <a:rPr lang="en-US" dirty="0" smtClean="0"/>
              <a:t>Kim Cameron, Distinguished Engineer Microsoft Corporation </a:t>
            </a:r>
          </a:p>
          <a:p>
            <a:r>
              <a:rPr lang="en-US" dirty="0" smtClean="0"/>
              <a:t>http://www.identityblog.com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553200" y="5943600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10/21/09 9:30AM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533400"/>
            <a:ext cx="2438400" cy="86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0044" y="1295400"/>
            <a:ext cx="7672003" cy="2053960"/>
          </a:xfrm>
        </p:spPr>
        <p:txBody>
          <a:bodyPr/>
          <a:lstStyle/>
          <a:p>
            <a:r>
              <a:rPr lang="en-US" smtClean="0"/>
              <a:t>Users control their release of information, understand, and WANT to participate</a:t>
            </a:r>
          </a:p>
          <a:p>
            <a:r>
              <a:rPr lang="en-US" smtClean="0"/>
              <a:t>Minimal disclosure necessary for any use</a:t>
            </a:r>
          </a:p>
          <a:p>
            <a:r>
              <a:rPr lang="en-US" smtClean="0"/>
              <a:t>No hidden SHARING of information</a:t>
            </a:r>
          </a:p>
          <a:p>
            <a:r>
              <a:rPr lang="en-US" smtClean="0"/>
              <a:t>No global identifiers for private relationships</a:t>
            </a:r>
          </a:p>
          <a:p>
            <a:r>
              <a:rPr lang="en-US" smtClean="0"/>
              <a:t>Multiple providers in a “claims market”</a:t>
            </a:r>
          </a:p>
          <a:p>
            <a:pPr lvl="1"/>
            <a:r>
              <a:rPr lang="en-US" smtClean="0"/>
              <a:t>E.g., multiple layers of government, banks, employers, and others who people choose to trust</a:t>
            </a:r>
          </a:p>
          <a:p>
            <a:r>
              <a:rPr lang="en-US" smtClean="0"/>
              <a:t>Individuals are PART of the system</a:t>
            </a:r>
          </a:p>
          <a:p>
            <a:r>
              <a:rPr lang="en-US" smtClean="0"/>
              <a:t>They must have a consistent experience so they understand what is happening</a:t>
            </a:r>
            <a:endParaRPr lang="en-US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7054" y="304800"/>
            <a:ext cx="8375946" cy="443198"/>
          </a:xfrm>
        </p:spPr>
        <p:txBody>
          <a:bodyPr/>
          <a:lstStyle/>
          <a:p>
            <a:r>
              <a:rPr lang="en-US" dirty="0" smtClean="0"/>
              <a:t>Laws of Identity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Down Arrow 39"/>
          <p:cNvSpPr/>
          <p:nvPr/>
        </p:nvSpPr>
        <p:spPr>
          <a:xfrm rot="19637380">
            <a:off x="2669676" y="3341301"/>
            <a:ext cx="1207734" cy="2338453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New Claims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Identity, Capabilities, Authorization</a:t>
            </a:r>
            <a:endParaRPr lang="en-US" sz="3600" dirty="0"/>
          </a:p>
        </p:txBody>
      </p:sp>
      <p:sp>
        <p:nvSpPr>
          <p:cNvPr id="42" name="Content Placeholder 4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Claims Transformation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New semantics at domain boundaries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Different issuer (for example “Local STS”)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Transform from Identity to Capabilities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Claims Augmentation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524000" y="1905000"/>
            <a:ext cx="1905000" cy="1828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Evaluation and Transform</a:t>
            </a:r>
          </a:p>
        </p:txBody>
      </p:sp>
      <p:sp>
        <p:nvSpPr>
          <p:cNvPr id="38" name="Right Arrow 37"/>
          <p:cNvSpPr/>
          <p:nvPr/>
        </p:nvSpPr>
        <p:spPr>
          <a:xfrm rot="18109256">
            <a:off x="264431" y="3763403"/>
            <a:ext cx="2362200" cy="121920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Policy + Claims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8200" y="1295400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the Claims Service works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463" y="2362200"/>
            <a:ext cx="6434137" cy="2994025"/>
          </a:xfrm>
          <a:noFill/>
        </p:spPr>
        <p:txBody>
          <a:bodyPr/>
          <a:lstStyle/>
          <a:p>
            <a:r>
              <a:rPr lang="en-US" sz="5400" dirty="0" smtClean="0"/>
              <a:t>Using the Identity Metasystem Architecture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0"/>
            <a:ext cx="66294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350" y="263402"/>
            <a:ext cx="8369300" cy="498598"/>
          </a:xfrm>
        </p:spPr>
        <p:txBody>
          <a:bodyPr/>
          <a:lstStyle/>
          <a:p>
            <a:r>
              <a:rPr lang="en-US" sz="3600" dirty="0" smtClean="0"/>
              <a:t>Architecture, Starting with the Enterprise</a:t>
            </a:r>
            <a:endParaRPr lang="en-US" sz="3600" dirty="0"/>
          </a:p>
        </p:txBody>
      </p:sp>
      <p:sp>
        <p:nvSpPr>
          <p:cNvPr id="166" name="Text Placeholder 2"/>
          <p:cNvSpPr txBox="1">
            <a:spLocks/>
          </p:cNvSpPr>
          <p:nvPr/>
        </p:nvSpPr>
        <p:spPr>
          <a:xfrm>
            <a:off x="5410200" y="1371600"/>
            <a:ext cx="3505200" cy="5257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93700" marR="0" lvl="0" indent="-393700" algn="l" defTabSz="914363" rtl="0" eaLnBrk="1" fontAlgn="auto" latinLnBrk="0" hangingPunct="1"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How does an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enterprise or government department make its application available to more than just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employees?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accent2">
              <a:alpha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Microsoft Services Identity Backbone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1554480" bIns="45718" numCol="1" rtlCol="0" anchor="t" anchorCtr="0" compatLnSpc="1">
            <a:prstTxWarp prst="textNoShape">
              <a:avLst/>
            </a:prstTxWarp>
          </a:bodyPr>
          <a:lstStyle/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52400" y="4267200"/>
            <a:ext cx="5181600" cy="1981200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1554480" bIns="45718" numCol="1" rtlCol="0" anchor="t" anchorCtr="0" compatLnSpc="1">
            <a:prstTxWarp prst="textNoShape">
              <a:avLst/>
            </a:prstTxWarp>
          </a:bodyPr>
          <a:lstStyle/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095500" y="5105400"/>
            <a:ext cx="1295400" cy="1007296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Identity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Store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bg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52400" y="4267200"/>
            <a:ext cx="5181600" cy="1981200"/>
          </a:xfrm>
          <a:prstGeom prst="roundRect">
            <a:avLst/>
          </a:prstGeom>
          <a:solidFill>
            <a:schemeClr val="bg1">
              <a:alpha val="38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286000" y="1981200"/>
            <a:ext cx="1371600" cy="121920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t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Enterprise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219200" y="1143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An Enterprise</a:t>
            </a:r>
          </a:p>
        </p:txBody>
      </p:sp>
      <p:sp>
        <p:nvSpPr>
          <p:cNvPr id="29" name="Line Callout 1 (Accent Bar) 28"/>
          <p:cNvSpPr/>
          <p:nvPr/>
        </p:nvSpPr>
        <p:spPr>
          <a:xfrm>
            <a:off x="3657600" y="5181600"/>
            <a:ext cx="1371600" cy="685800"/>
          </a:xfrm>
          <a:prstGeom prst="accentCallout1">
            <a:avLst>
              <a:gd name="adj1" fmla="val 18750"/>
              <a:gd name="adj2" fmla="val -8333"/>
              <a:gd name="adj3" fmla="val 70833"/>
              <a:gd name="adj4" fmla="val -41111"/>
            </a:avLst>
          </a:prstGeom>
          <a:solidFill>
            <a:schemeClr val="accent4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Roles,</a:t>
            </a:r>
          </a:p>
          <a:p>
            <a:pPr algn="ctr"/>
            <a:r>
              <a:rPr lang="en-US" dirty="0" smtClean="0"/>
              <a:t>Properties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219200" y="443126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Its Partner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rot="5400000" flipH="1" flipV="1">
            <a:off x="800100" y="3695700"/>
            <a:ext cx="1752600" cy="1066800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371600" y="3682425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?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381000" y="1447800"/>
            <a:ext cx="1219200" cy="1126304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Identity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Store</a:t>
            </a:r>
          </a:p>
        </p:txBody>
      </p:sp>
      <p:cxnSp>
        <p:nvCxnSpPr>
          <p:cNvPr id="35" name="Elbow Connector 151"/>
          <p:cNvCxnSpPr>
            <a:stCxn id="22" idx="1"/>
            <a:endCxn id="34" idx="5"/>
          </p:cNvCxnSpPr>
          <p:nvPr/>
        </p:nvCxnSpPr>
        <p:spPr>
          <a:xfrm rot="10800000">
            <a:off x="1295400" y="2010952"/>
            <a:ext cx="990600" cy="57984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350" y="263402"/>
            <a:ext cx="8369300" cy="498598"/>
          </a:xfrm>
        </p:spPr>
        <p:txBody>
          <a:bodyPr/>
          <a:lstStyle/>
          <a:p>
            <a:r>
              <a:rPr lang="en-US" sz="3600" dirty="0" smtClean="0"/>
              <a:t>Industry Standard </a:t>
            </a:r>
            <a:r>
              <a:rPr lang="en-US" dirty="0" smtClean="0"/>
              <a:t>C</a:t>
            </a:r>
            <a:r>
              <a:rPr lang="en-US" sz="3600" dirty="0" smtClean="0"/>
              <a:t>omponents</a:t>
            </a:r>
            <a:endParaRPr lang="en-US" sz="3600" dirty="0"/>
          </a:p>
        </p:txBody>
      </p:sp>
      <p:sp>
        <p:nvSpPr>
          <p:cNvPr id="166" name="Text Placeholder 2"/>
          <p:cNvSpPr txBox="1">
            <a:spLocks/>
          </p:cNvSpPr>
          <p:nvPr/>
        </p:nvSpPr>
        <p:spPr>
          <a:xfrm>
            <a:off x="5410200" y="1371600"/>
            <a:ext cx="3352800" cy="43434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93700" marR="0" lvl="0" indent="-393700" algn="l" defTabSz="914363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Claims API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1688" lvl="1" indent="-407988" defTabSz="914363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969696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000" noProof="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Middleware or framework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for building claims-aware applications</a:t>
            </a:r>
          </a:p>
          <a:p>
            <a:pPr marL="393700" marR="0" lvl="0" indent="-393700" algn="l" defTabSz="914363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Claims Service</a:t>
            </a:r>
          </a:p>
          <a:p>
            <a:pPr marL="801688" marR="0" lvl="1" indent="-407988" algn="l" defTabSz="914363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969696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Security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Token Service (STS) connecting to an identity store (e.g. KDC)</a:t>
            </a:r>
            <a:endParaRPr lang="en-US" sz="2000" dirty="0" smtClean="0"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</a:endParaRPr>
          </a:p>
          <a:p>
            <a:pPr marL="393700" lvl="0" indent="-393700" defTabSz="914363" fontAlgn="auto">
              <a:lnSpc>
                <a:spcPct val="12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8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</a:rPr>
              <a:t>Identity Selector</a:t>
            </a:r>
          </a:p>
          <a:p>
            <a:pPr marL="801688" lvl="1" indent="-407988" defTabSz="914363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969696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</a:rPr>
              <a:t>Client component allowing user to select and control identity</a:t>
            </a:r>
          </a:p>
          <a:p>
            <a:pPr marL="801688" lvl="1" indent="-407988">
              <a:lnSpc>
                <a:spcPct val="78000"/>
              </a:lnSpc>
              <a:spcBef>
                <a:spcPct val="20000"/>
              </a:spcBef>
              <a:buClr>
                <a:srgbClr val="969696"/>
              </a:buClr>
              <a:buSzPct val="80000"/>
              <a:buFont typeface="Wingdings" pitchFamily="2" charset="2"/>
              <a:buChar char="l"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1688" lvl="1" indent="-407988">
              <a:lnSpc>
                <a:spcPct val="78000"/>
              </a:lnSpc>
              <a:spcBef>
                <a:spcPct val="20000"/>
              </a:spcBef>
              <a:buClr>
                <a:srgbClr val="969696"/>
              </a:buClr>
              <a:buSzPct val="80000"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1600200" y="3821668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Claims</a:t>
            </a:r>
            <a:endParaRPr lang="en-US" dirty="0"/>
          </a:p>
        </p:txBody>
      </p:sp>
      <p:sp>
        <p:nvSpPr>
          <p:cNvPr id="84" name="Rounded Rectangle 83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accent2">
              <a:alpha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Microsoft Services Identity Backbone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97" name="Rounded Rectangle 96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1554480" bIns="45718" numCol="1" rtlCol="0" anchor="t" anchorCtr="0" compatLnSpc="1">
            <a:prstTxWarp prst="textNoShape">
              <a:avLst/>
            </a:prstTxWarp>
          </a:bodyPr>
          <a:lstStyle/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3" name="Isosceles Triangle 102"/>
          <p:cNvSpPr/>
          <p:nvPr/>
        </p:nvSpPr>
        <p:spPr bwMode="auto">
          <a:xfrm>
            <a:off x="2095500" y="5105400"/>
            <a:ext cx="1295400" cy="1007296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Identity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Store</a:t>
            </a:r>
          </a:p>
        </p:txBody>
      </p:sp>
      <p:sp>
        <p:nvSpPr>
          <p:cNvPr id="109" name="Isosceles Triangle 108"/>
          <p:cNvSpPr/>
          <p:nvPr/>
        </p:nvSpPr>
        <p:spPr bwMode="auto">
          <a:xfrm>
            <a:off x="609600" y="1600200"/>
            <a:ext cx="1219200" cy="1126304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Identity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Store</a:t>
            </a:r>
          </a:p>
        </p:txBody>
      </p:sp>
      <p:cxnSp>
        <p:nvCxnSpPr>
          <p:cNvPr id="144" name="Elbow Connector 143"/>
          <p:cNvCxnSpPr>
            <a:stCxn id="103" idx="1"/>
            <a:endCxn id="172" idx="1"/>
          </p:cNvCxnSpPr>
          <p:nvPr/>
        </p:nvCxnSpPr>
        <p:spPr>
          <a:xfrm rot="10800000">
            <a:off x="2133600" y="4686300"/>
            <a:ext cx="285750" cy="922748"/>
          </a:xfrm>
          <a:prstGeom prst="bentConnector3">
            <a:avLst>
              <a:gd name="adj1" fmla="val 193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Elbow Connector 151"/>
          <p:cNvCxnSpPr>
            <a:stCxn id="145" idx="1"/>
            <a:endCxn id="109" idx="3"/>
          </p:cNvCxnSpPr>
          <p:nvPr/>
        </p:nvCxnSpPr>
        <p:spPr>
          <a:xfrm rot="10800000">
            <a:off x="1219200" y="2726504"/>
            <a:ext cx="914400" cy="35959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bg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304800" y="4267200"/>
            <a:ext cx="5029200" cy="1981200"/>
          </a:xfrm>
          <a:prstGeom prst="roundRect">
            <a:avLst/>
          </a:prstGeom>
          <a:solidFill>
            <a:schemeClr val="bg1">
              <a:alpha val="38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145" name="Rectangle 144"/>
          <p:cNvSpPr/>
          <p:nvPr/>
        </p:nvSpPr>
        <p:spPr bwMode="auto">
          <a:xfrm>
            <a:off x="2133600" y="2743200"/>
            <a:ext cx="1219200" cy="6858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cxnSp>
        <p:nvCxnSpPr>
          <p:cNvPr id="147" name="Straight Arrow Connector 146"/>
          <p:cNvCxnSpPr>
            <a:stCxn id="145" idx="0"/>
          </p:cNvCxnSpPr>
          <p:nvPr/>
        </p:nvCxnSpPr>
        <p:spPr>
          <a:xfrm rot="5400000" flipH="1" flipV="1">
            <a:off x="3009900" y="2019300"/>
            <a:ext cx="457200" cy="99060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 bwMode="auto">
          <a:xfrm>
            <a:off x="2133600" y="4343400"/>
            <a:ext cx="1219200" cy="6858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cxnSp>
        <p:nvCxnSpPr>
          <p:cNvPr id="106" name="Straight Arrow Connector 105"/>
          <p:cNvCxnSpPr>
            <a:stCxn id="172" idx="0"/>
            <a:endCxn id="145" idx="2"/>
          </p:cNvCxnSpPr>
          <p:nvPr/>
        </p:nvCxnSpPr>
        <p:spPr>
          <a:xfrm rot="5400000" flipH="1" flipV="1">
            <a:off x="2286000" y="3886200"/>
            <a:ext cx="914400" cy="1588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1219200" y="1143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Enterprise Identity Backbone</a:t>
            </a:r>
          </a:p>
        </p:txBody>
      </p:sp>
      <p:sp>
        <p:nvSpPr>
          <p:cNvPr id="22" name="Line Callout 1 (Accent Bar) 21"/>
          <p:cNvSpPr/>
          <p:nvPr/>
        </p:nvSpPr>
        <p:spPr>
          <a:xfrm>
            <a:off x="3657600" y="5181600"/>
            <a:ext cx="1371600" cy="685800"/>
          </a:xfrm>
          <a:prstGeom prst="accentCallout1">
            <a:avLst>
              <a:gd name="adj1" fmla="val 18750"/>
              <a:gd name="adj2" fmla="val -8333"/>
              <a:gd name="adj3" fmla="val 70833"/>
              <a:gd name="adj4" fmla="val -41111"/>
            </a:avLst>
          </a:prstGeom>
          <a:solidFill>
            <a:schemeClr val="accent4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Roles,</a:t>
            </a:r>
          </a:p>
          <a:p>
            <a:pPr algn="ctr"/>
            <a:r>
              <a:rPr lang="en-US" dirty="0" smtClean="0"/>
              <a:t>Properties</a:t>
            </a:r>
          </a:p>
        </p:txBody>
      </p:sp>
      <p:sp>
        <p:nvSpPr>
          <p:cNvPr id="25" name="Oval 24"/>
          <p:cNvSpPr/>
          <p:nvPr/>
        </p:nvSpPr>
        <p:spPr>
          <a:xfrm>
            <a:off x="2590800" y="38100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486400" y="4038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486400" y="2743200"/>
            <a:ext cx="3048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486400" y="1447800"/>
            <a:ext cx="304800" cy="3048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 bwMode="auto">
          <a:xfrm>
            <a:off x="3733800" y="1600200"/>
            <a:ext cx="1371600" cy="121920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t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Enterprise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3810000" y="2209800"/>
            <a:ext cx="1219200" cy="533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API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Alternate Process 7"/>
          <p:cNvSpPr/>
          <p:nvPr/>
        </p:nvSpPr>
        <p:spPr bwMode="auto">
          <a:xfrm>
            <a:off x="304800" y="1676400"/>
            <a:ext cx="8534400" cy="19050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rtl="0" fontAlgn="base">
              <a:spcBef>
                <a:spcPct val="0"/>
              </a:spcBef>
              <a:spcAft>
                <a:spcPct val="0"/>
              </a:spcAft>
            </a:pPr>
            <a:endParaRPr lang="en-US" sz="2300" kern="1200" dirty="0">
              <a:solidFill>
                <a:schemeClr val="bg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Flowchart: Alternate Process 6"/>
          <p:cNvSpPr/>
          <p:nvPr/>
        </p:nvSpPr>
        <p:spPr bwMode="auto">
          <a:xfrm>
            <a:off x="304800" y="4191000"/>
            <a:ext cx="8534400" cy="19050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rtl="0" fontAlgn="base">
              <a:spcBef>
                <a:spcPct val="0"/>
              </a:spcBef>
              <a:spcAft>
                <a:spcPct val="0"/>
              </a:spcAft>
            </a:pPr>
            <a:endParaRPr lang="en-US" sz="2300" kern="1200" dirty="0">
              <a:solidFill>
                <a:schemeClr val="bg1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7350" y="284202"/>
            <a:ext cx="8369300" cy="553998"/>
          </a:xfrm>
        </p:spPr>
        <p:txBody>
          <a:bodyPr/>
          <a:lstStyle/>
          <a:p>
            <a:r>
              <a:rPr lang="en-US" dirty="0" smtClean="0"/>
              <a:t>How hard is meta </a:t>
            </a:r>
            <a:r>
              <a:rPr dirty="0" smtClean="0"/>
              <a:t>for the Developer?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1295400"/>
            <a:ext cx="8610600" cy="4876800"/>
          </a:xfrm>
          <a:noFill/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Consolas" pitchFamily="49" charset="0"/>
              </a:rPr>
              <a:t>1. “Who” are you?</a:t>
            </a:r>
          </a:p>
          <a:p>
            <a:pPr lvl="1">
              <a:buNone/>
            </a:pPr>
            <a:endParaRPr lang="en-US" sz="2000" dirty="0" smtClean="0">
              <a:latin typeface="Consolas" pitchFamily="49" charset="0"/>
            </a:endParaRP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&lt;</a:t>
            </a:r>
            <a:r>
              <a:rPr lang="en-US" sz="2000" dirty="0" err="1" smtClean="0">
                <a:latin typeface="Consolas" pitchFamily="49" charset="0"/>
              </a:rPr>
              <a:t>federatedAuthentication</a:t>
            </a:r>
            <a:r>
              <a:rPr lang="en-US" sz="2000" dirty="0" smtClean="0">
                <a:latin typeface="Consolas" pitchFamily="49" charset="0"/>
              </a:rPr>
              <a:t> enabled="true"&gt;      </a:t>
            </a: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	&lt;</a:t>
            </a:r>
            <a:r>
              <a:rPr lang="en-US" sz="2000" dirty="0" err="1" smtClean="0">
                <a:latin typeface="Consolas" pitchFamily="49" charset="0"/>
              </a:rPr>
              <a:t>wsFederation</a:t>
            </a:r>
            <a:r>
              <a:rPr lang="en-US" sz="2000" dirty="0" smtClean="0">
                <a:latin typeface="Consolas" pitchFamily="49" charset="0"/>
              </a:rPr>
              <a:t> 	</a:t>
            </a: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      issuer="https://sts1.contoso.com/FederationPassive/"</a:t>
            </a: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      realm = “http://web1.contoso.com/MyApp”</a:t>
            </a: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      </a:t>
            </a:r>
            <a:r>
              <a:rPr lang="en-US" sz="2000" dirty="0" err="1" smtClean="0">
                <a:latin typeface="Consolas" pitchFamily="49" charset="0"/>
              </a:rPr>
              <a:t>passiveRedirectEnabled</a:t>
            </a:r>
            <a:r>
              <a:rPr lang="en-US" sz="2000" dirty="0" smtClean="0">
                <a:latin typeface="Consolas" pitchFamily="49" charset="0"/>
              </a:rPr>
              <a:t> = "true"/&gt;</a:t>
            </a: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&lt;/</a:t>
            </a:r>
            <a:r>
              <a:rPr lang="en-US" sz="2000" dirty="0" err="1" smtClean="0">
                <a:latin typeface="Consolas" pitchFamily="49" charset="0"/>
              </a:rPr>
              <a:t>federatedAuthentication</a:t>
            </a:r>
            <a:r>
              <a:rPr lang="en-US" sz="2000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endParaRPr lang="en-US" sz="2000" dirty="0" smtClean="0">
              <a:latin typeface="Consolas" pitchFamily="49" charset="0"/>
            </a:endParaRPr>
          </a:p>
          <a:p>
            <a:pPr>
              <a:buNone/>
            </a:pPr>
            <a:r>
              <a:rPr lang="en-US" sz="2800" i="1" dirty="0" smtClean="0">
                <a:latin typeface="Consolas" pitchFamily="49" charset="0"/>
              </a:rPr>
              <a:t>2. What can you do (Claims API)?</a:t>
            </a:r>
          </a:p>
          <a:p>
            <a:pPr lvl="1">
              <a:buNone/>
            </a:pPr>
            <a:endParaRPr lang="en-US" sz="2000" dirty="0" smtClean="0">
              <a:solidFill>
                <a:sysClr val="windowText" lastClr="000000"/>
              </a:solidFill>
              <a:latin typeface="Consolas" pitchFamily="49" charset="0"/>
            </a:endParaRPr>
          </a:p>
          <a:p>
            <a:pPr lvl="1">
              <a:buNone/>
            </a:pPr>
            <a:r>
              <a:rPr lang="en-US" sz="2000" dirty="0" err="1" smtClean="0">
                <a:latin typeface="Consolas" pitchFamily="49" charset="0"/>
              </a:rPr>
              <a:t>IClaimsIdentity</a:t>
            </a:r>
            <a:r>
              <a:rPr lang="en-US" sz="2000" dirty="0" smtClean="0">
                <a:latin typeface="Consolas" pitchFamily="49" charset="0"/>
              </a:rPr>
              <a:t> caller = </a:t>
            </a:r>
            <a:r>
              <a:rPr lang="en-US" sz="2000" dirty="0" err="1" smtClean="0">
                <a:latin typeface="Consolas" pitchFamily="49" charset="0"/>
              </a:rPr>
              <a:t>Thread.CurrentPrincipal.Identity</a:t>
            </a:r>
            <a:endParaRPr lang="en-US" sz="2000" dirty="0" smtClean="0">
              <a:latin typeface="Consolas" pitchFamily="49" charset="0"/>
            </a:endParaRP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                         as </a:t>
            </a:r>
            <a:r>
              <a:rPr lang="en-US" sz="2000" dirty="0" err="1" smtClean="0">
                <a:latin typeface="Consolas" pitchFamily="49" charset="0"/>
              </a:rPr>
              <a:t>IClaimsIdentity</a:t>
            </a:r>
            <a:r>
              <a:rPr lang="en-US" sz="2000" dirty="0" smtClean="0">
                <a:latin typeface="Consolas" pitchFamily="49" charset="0"/>
              </a:rPr>
              <a:t>;</a:t>
            </a: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string Role = (from c in </a:t>
            </a:r>
            <a:r>
              <a:rPr lang="en-US" sz="2000" dirty="0" err="1" smtClean="0">
                <a:latin typeface="Consolas" pitchFamily="49" charset="0"/>
              </a:rPr>
              <a:t>caller.Claims</a:t>
            </a:r>
            <a:endParaRPr lang="en-US" sz="2000" dirty="0" smtClean="0">
              <a:latin typeface="Consolas" pitchFamily="49" charset="0"/>
            </a:endParaRP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               where </a:t>
            </a:r>
            <a:r>
              <a:rPr lang="en-US" sz="2000" dirty="0" err="1" smtClean="0">
                <a:latin typeface="Consolas" pitchFamily="49" charset="0"/>
              </a:rPr>
              <a:t>c.ClaimType</a:t>
            </a:r>
            <a:r>
              <a:rPr lang="en-US" sz="2000" dirty="0" smtClean="0">
                <a:latin typeface="Consolas" pitchFamily="49" charset="0"/>
              </a:rPr>
              <a:t> == </a:t>
            </a:r>
            <a:r>
              <a:rPr lang="en-US" sz="2000" dirty="0" err="1" smtClean="0">
                <a:latin typeface="Consolas" pitchFamily="49" charset="0"/>
              </a:rPr>
              <a:t>MyClaimTypes.Role</a:t>
            </a:r>
            <a:endParaRPr lang="en-US" sz="2000" dirty="0" smtClean="0">
              <a:latin typeface="Consolas" pitchFamily="49" charset="0"/>
            </a:endParaRPr>
          </a:p>
          <a:p>
            <a:pPr lvl="1">
              <a:buNone/>
            </a:pPr>
            <a:r>
              <a:rPr lang="en-US" sz="2000" dirty="0" smtClean="0">
                <a:latin typeface="Consolas" pitchFamily="49" charset="0"/>
              </a:rPr>
              <a:t>               select </a:t>
            </a:r>
            <a:r>
              <a:rPr lang="en-US" sz="2000" dirty="0" err="1" smtClean="0">
                <a:latin typeface="Consolas" pitchFamily="49" charset="0"/>
              </a:rPr>
              <a:t>c.Value</a:t>
            </a:r>
            <a:r>
              <a:rPr lang="en-US" sz="2000" dirty="0" smtClean="0">
                <a:latin typeface="Consolas" pitchFamily="49" charset="0"/>
              </a:rPr>
              <a:t>).Single();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781800" y="3810000"/>
            <a:ext cx="1905000" cy="5334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 API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324600" y="1295400"/>
            <a:ext cx="2362200" cy="5334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 Config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350" y="152400"/>
            <a:ext cx="8369300" cy="498598"/>
          </a:xfrm>
        </p:spPr>
        <p:txBody>
          <a:bodyPr/>
          <a:lstStyle/>
          <a:p>
            <a:r>
              <a:rPr lang="en-US" sz="3600" dirty="0" smtClean="0"/>
              <a:t>The Claims Service</a:t>
            </a:r>
            <a:endParaRPr lang="en-US" sz="3600" dirty="0"/>
          </a:p>
        </p:txBody>
      </p:sp>
      <p:sp>
        <p:nvSpPr>
          <p:cNvPr id="166" name="Text Placeholder 2"/>
          <p:cNvSpPr txBox="1">
            <a:spLocks/>
          </p:cNvSpPr>
          <p:nvPr/>
        </p:nvSpPr>
        <p:spPr>
          <a:xfrm>
            <a:off x="5410200" y="1295400"/>
            <a:ext cx="3733800" cy="47244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93700" marR="0" lvl="0" indent="-393700" algn="l" defTabSz="914363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Claims Service 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Security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Token Service (STS)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Standard across vendors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Multip</a:t>
            </a: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le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protocols</a:t>
            </a:r>
          </a:p>
          <a:p>
            <a:pPr marL="1308100" lvl="2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SAML</a:t>
            </a:r>
          </a:p>
          <a:p>
            <a:pPr marL="1308100" lvl="2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WS-Federation</a:t>
            </a:r>
          </a:p>
          <a:p>
            <a:pPr marL="1308100" lvl="2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WS-Trust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Multiple payloads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Multiple vendors</a:t>
            </a:r>
          </a:p>
          <a:p>
            <a:pPr marL="1308100" lvl="2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</a:rPr>
              <a:t>Open Source, Microsoft, IBM, Novell, Sun, Siemens, etc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953983" y="373380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Claims</a:t>
            </a:r>
            <a:endParaRPr lang="en-US" dirty="0"/>
          </a:p>
        </p:txBody>
      </p:sp>
      <p:sp>
        <p:nvSpPr>
          <p:cNvPr id="84" name="Rounded Rectangle 83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accent2">
              <a:alpha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</a:rPr>
              <a:t>Microsoft Services Identity Backbone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97" name="Rounded Rectangle 96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0" tIns="0" rIns="1554480" bIns="45718" numCol="1" rtlCol="0" anchor="t" anchorCtr="0" compatLnSpc="1">
            <a:prstTxWarp prst="textNoShape">
              <a:avLst/>
            </a:prstTxWarp>
          </a:bodyPr>
          <a:lstStyle/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3" name="Isosceles Triangle 102"/>
          <p:cNvSpPr/>
          <p:nvPr/>
        </p:nvSpPr>
        <p:spPr bwMode="auto">
          <a:xfrm>
            <a:off x="685800" y="5105400"/>
            <a:ext cx="1295400" cy="1007296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Directory</a:t>
            </a:r>
          </a:p>
        </p:txBody>
      </p:sp>
      <p:sp>
        <p:nvSpPr>
          <p:cNvPr id="109" name="Isosceles Triangle 108"/>
          <p:cNvSpPr/>
          <p:nvPr/>
        </p:nvSpPr>
        <p:spPr bwMode="auto">
          <a:xfrm>
            <a:off x="609600" y="1600200"/>
            <a:ext cx="1219200" cy="1126304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Identity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Store</a:t>
            </a:r>
          </a:p>
        </p:txBody>
      </p:sp>
      <p:cxnSp>
        <p:nvCxnSpPr>
          <p:cNvPr id="144" name="Elbow Connector 143"/>
          <p:cNvCxnSpPr>
            <a:stCxn id="103" idx="1"/>
            <a:endCxn id="172" idx="1"/>
          </p:cNvCxnSpPr>
          <p:nvPr/>
        </p:nvCxnSpPr>
        <p:spPr>
          <a:xfrm rot="10800000">
            <a:off x="723900" y="4686300"/>
            <a:ext cx="285750" cy="922748"/>
          </a:xfrm>
          <a:prstGeom prst="bentConnector3">
            <a:avLst>
              <a:gd name="adj1" fmla="val 193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Elbow Connector 151"/>
          <p:cNvCxnSpPr>
            <a:stCxn id="145" idx="1"/>
            <a:endCxn id="109" idx="3"/>
          </p:cNvCxnSpPr>
          <p:nvPr/>
        </p:nvCxnSpPr>
        <p:spPr>
          <a:xfrm rot="10800000">
            <a:off x="1219200" y="2726504"/>
            <a:ext cx="914400" cy="35959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 bwMode="auto">
          <a:xfrm>
            <a:off x="152400" y="1066800"/>
            <a:ext cx="5181600" cy="2514600"/>
          </a:xfrm>
          <a:prstGeom prst="roundRect">
            <a:avLst/>
          </a:prstGeom>
          <a:solidFill>
            <a:schemeClr val="bg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304800" y="4267200"/>
            <a:ext cx="2362200" cy="1981200"/>
          </a:xfrm>
          <a:prstGeom prst="roundRect">
            <a:avLst/>
          </a:prstGeom>
          <a:solidFill>
            <a:schemeClr val="bg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3733800" y="1600200"/>
            <a:ext cx="1371600" cy="121920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t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Enterprise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3810000" y="2209800"/>
            <a:ext cx="1219200" cy="533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API</a:t>
            </a:r>
          </a:p>
        </p:txBody>
      </p:sp>
      <p:sp>
        <p:nvSpPr>
          <p:cNvPr id="145" name="Rectangle 144"/>
          <p:cNvSpPr/>
          <p:nvPr/>
        </p:nvSpPr>
        <p:spPr bwMode="auto">
          <a:xfrm>
            <a:off x="2133600" y="2743200"/>
            <a:ext cx="1219200" cy="685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cxnSp>
        <p:nvCxnSpPr>
          <p:cNvPr id="147" name="Straight Arrow Connector 146"/>
          <p:cNvCxnSpPr>
            <a:stCxn id="145" idx="0"/>
            <a:endCxn id="98" idx="1"/>
          </p:cNvCxnSpPr>
          <p:nvPr/>
        </p:nvCxnSpPr>
        <p:spPr>
          <a:xfrm rot="5400000" flipH="1" flipV="1">
            <a:off x="2971800" y="1981200"/>
            <a:ext cx="533400" cy="99060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 bwMode="auto">
          <a:xfrm>
            <a:off x="723900" y="4343400"/>
            <a:ext cx="1219200" cy="6858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cxnSp>
        <p:nvCxnSpPr>
          <p:cNvPr id="106" name="Straight Arrow Connector 105"/>
          <p:cNvCxnSpPr>
            <a:stCxn id="172" idx="0"/>
            <a:endCxn id="145" idx="2"/>
          </p:cNvCxnSpPr>
          <p:nvPr/>
        </p:nvCxnSpPr>
        <p:spPr>
          <a:xfrm rot="5400000" flipH="1" flipV="1">
            <a:off x="1581150" y="3181350"/>
            <a:ext cx="914400" cy="140970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1219200" y="1143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Enterprise Identity Backbone</a:t>
            </a:r>
          </a:p>
        </p:txBody>
      </p:sp>
      <p:sp>
        <p:nvSpPr>
          <p:cNvPr id="23" name="Isosceles Triangle 22"/>
          <p:cNvSpPr/>
          <p:nvPr/>
        </p:nvSpPr>
        <p:spPr bwMode="auto">
          <a:xfrm>
            <a:off x="3810000" y="5105400"/>
            <a:ext cx="1295400" cy="1007296"/>
          </a:xfrm>
          <a:prstGeom prst="triangl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Database</a:t>
            </a:r>
          </a:p>
        </p:txBody>
      </p:sp>
      <p:cxnSp>
        <p:nvCxnSpPr>
          <p:cNvPr id="25" name="Elbow Connector 24"/>
          <p:cNvCxnSpPr>
            <a:stCxn id="23" idx="1"/>
            <a:endCxn id="27" idx="1"/>
          </p:cNvCxnSpPr>
          <p:nvPr/>
        </p:nvCxnSpPr>
        <p:spPr>
          <a:xfrm rot="10800000">
            <a:off x="3848100" y="4686300"/>
            <a:ext cx="285750" cy="922748"/>
          </a:xfrm>
          <a:prstGeom prst="bentConnector3">
            <a:avLst>
              <a:gd name="adj1" fmla="val 193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 bwMode="auto">
          <a:xfrm>
            <a:off x="2895600" y="4267200"/>
            <a:ext cx="2362200" cy="1981200"/>
          </a:xfrm>
          <a:prstGeom prst="roundRect">
            <a:avLst/>
          </a:prstGeom>
          <a:solidFill>
            <a:schemeClr val="bg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848100" y="4343400"/>
            <a:ext cx="1219200" cy="685800"/>
          </a:xfrm>
          <a:prstGeom prst="rect">
            <a:avLst/>
          </a:prstGeom>
          <a:solidFill>
            <a:srgbClr val="7030A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cxnSp>
        <p:nvCxnSpPr>
          <p:cNvPr id="28" name="Straight Arrow Connector 27"/>
          <p:cNvCxnSpPr>
            <a:stCxn id="27" idx="0"/>
            <a:endCxn id="145" idx="2"/>
          </p:cNvCxnSpPr>
          <p:nvPr/>
        </p:nvCxnSpPr>
        <p:spPr>
          <a:xfrm rot="16200000" flipV="1">
            <a:off x="3143250" y="3028950"/>
            <a:ext cx="914400" cy="171450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57400" y="4876800"/>
            <a:ext cx="492443" cy="93230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000" dirty="0" smtClean="0"/>
              <a:t>Partner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2936557" y="4876800"/>
            <a:ext cx="492443" cy="93230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000" dirty="0" smtClean="0"/>
              <a:t>Partner</a:t>
            </a:r>
            <a:endParaRPr lang="en-US" sz="2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loud"/>
          <p:cNvSpPr>
            <a:spLocks noChangeAspect="1" noEditPoints="1" noChangeArrowheads="1"/>
          </p:cNvSpPr>
          <p:nvPr/>
        </p:nvSpPr>
        <p:spPr bwMode="auto">
          <a:xfrm>
            <a:off x="87406" y="914400"/>
            <a:ext cx="5475194" cy="29718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350" y="152400"/>
            <a:ext cx="8369300" cy="498598"/>
          </a:xfrm>
        </p:spPr>
        <p:txBody>
          <a:bodyPr/>
          <a:lstStyle/>
          <a:p>
            <a:r>
              <a:rPr lang="en-US" dirty="0" smtClean="0"/>
              <a:t>Architecture W</a:t>
            </a:r>
            <a:r>
              <a:rPr lang="en-US" sz="3600" dirty="0" smtClean="0"/>
              <a:t>orks for Cloud, </a:t>
            </a:r>
            <a:r>
              <a:rPr lang="en-US" dirty="0" smtClean="0"/>
              <a:t>T</a:t>
            </a:r>
            <a:r>
              <a:rPr lang="en-US" sz="3600" dirty="0" smtClean="0"/>
              <a:t>oo</a:t>
            </a:r>
            <a:endParaRPr lang="en-US" sz="3600" dirty="0"/>
          </a:p>
        </p:txBody>
      </p:sp>
      <p:sp>
        <p:nvSpPr>
          <p:cNvPr id="166" name="Text Placeholder 2"/>
          <p:cNvSpPr txBox="1">
            <a:spLocks/>
          </p:cNvSpPr>
          <p:nvPr/>
        </p:nvSpPr>
        <p:spPr>
          <a:xfrm>
            <a:off x="5410200" y="1066800"/>
            <a:ext cx="3733800" cy="51816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93700" marR="0" lvl="0" indent="-393700" algn="l" defTabSz="914363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Claims Service 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“Enterprise” protocols also used by cloud providers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2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Additional protocol for providers in Consumer space:  OpenID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2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Several large cloud service providers already support the model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2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Allows single federation agreement to access many services</a:t>
            </a:r>
          </a:p>
          <a:p>
            <a:pPr marL="850900" lvl="1" indent="-393700" defTabSz="914363" fontAlgn="auto">
              <a:lnSpc>
                <a:spcPct val="110000"/>
              </a:lnSpc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2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No lock-in to any cloud provider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49183" y="373380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Claims</a:t>
            </a:r>
            <a:endParaRPr lang="en-US" dirty="0"/>
          </a:p>
        </p:txBody>
      </p:sp>
      <p:sp>
        <p:nvSpPr>
          <p:cNvPr id="103" name="Isosceles Triangle 102"/>
          <p:cNvSpPr/>
          <p:nvPr/>
        </p:nvSpPr>
        <p:spPr bwMode="auto">
          <a:xfrm>
            <a:off x="685800" y="5105400"/>
            <a:ext cx="1295400" cy="1007296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Directory</a:t>
            </a:r>
          </a:p>
        </p:txBody>
      </p:sp>
      <p:sp>
        <p:nvSpPr>
          <p:cNvPr id="109" name="Isosceles Triangle 108"/>
          <p:cNvSpPr/>
          <p:nvPr/>
        </p:nvSpPr>
        <p:spPr bwMode="auto">
          <a:xfrm>
            <a:off x="609600" y="1600200"/>
            <a:ext cx="1219200" cy="1126304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Identity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Store</a:t>
            </a:r>
          </a:p>
        </p:txBody>
      </p:sp>
      <p:cxnSp>
        <p:nvCxnSpPr>
          <p:cNvPr id="144" name="Elbow Connector 143"/>
          <p:cNvCxnSpPr>
            <a:stCxn id="103" idx="1"/>
            <a:endCxn id="172" idx="1"/>
          </p:cNvCxnSpPr>
          <p:nvPr/>
        </p:nvCxnSpPr>
        <p:spPr>
          <a:xfrm rot="10800000">
            <a:off x="723900" y="4686300"/>
            <a:ext cx="285750" cy="922748"/>
          </a:xfrm>
          <a:prstGeom prst="bentConnector3">
            <a:avLst>
              <a:gd name="adj1" fmla="val 193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Elbow Connector 151"/>
          <p:cNvCxnSpPr>
            <a:stCxn id="145" idx="1"/>
            <a:endCxn id="109" idx="3"/>
          </p:cNvCxnSpPr>
          <p:nvPr/>
        </p:nvCxnSpPr>
        <p:spPr>
          <a:xfrm rot="10800000">
            <a:off x="1219200" y="2726504"/>
            <a:ext cx="914400" cy="35959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 bwMode="auto">
          <a:xfrm>
            <a:off x="304800" y="4267200"/>
            <a:ext cx="2362200" cy="1981200"/>
          </a:xfrm>
          <a:prstGeom prst="roundRect">
            <a:avLst/>
          </a:prstGeom>
          <a:solidFill>
            <a:schemeClr val="bg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3733800" y="1600200"/>
            <a:ext cx="1371600" cy="121920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t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Cloud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154" name="Rectangle 153"/>
          <p:cNvSpPr/>
          <p:nvPr/>
        </p:nvSpPr>
        <p:spPr bwMode="auto">
          <a:xfrm>
            <a:off x="3810000" y="2209800"/>
            <a:ext cx="1219200" cy="533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API</a:t>
            </a:r>
          </a:p>
        </p:txBody>
      </p:sp>
      <p:sp>
        <p:nvSpPr>
          <p:cNvPr id="145" name="Rectangle 144"/>
          <p:cNvSpPr/>
          <p:nvPr/>
        </p:nvSpPr>
        <p:spPr bwMode="auto">
          <a:xfrm>
            <a:off x="2133600" y="2743200"/>
            <a:ext cx="1219200" cy="685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cxnSp>
        <p:nvCxnSpPr>
          <p:cNvPr id="147" name="Straight Arrow Connector 146"/>
          <p:cNvCxnSpPr>
            <a:stCxn id="145" idx="0"/>
            <a:endCxn id="98" idx="1"/>
          </p:cNvCxnSpPr>
          <p:nvPr/>
        </p:nvCxnSpPr>
        <p:spPr>
          <a:xfrm rot="5400000" flipH="1" flipV="1">
            <a:off x="2971800" y="1981200"/>
            <a:ext cx="533400" cy="9906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 bwMode="auto">
          <a:xfrm>
            <a:off x="723900" y="4343400"/>
            <a:ext cx="1219200" cy="6858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143000" y="1487269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Cloud Service </a:t>
            </a:r>
          </a:p>
          <a:p>
            <a:pPr algn="ctr"/>
            <a:r>
              <a:rPr lang="en-US" i="1" dirty="0" smtClean="0"/>
              <a:t>Identity Backbone</a:t>
            </a:r>
          </a:p>
        </p:txBody>
      </p:sp>
      <p:sp>
        <p:nvSpPr>
          <p:cNvPr id="23" name="Isosceles Triangle 22"/>
          <p:cNvSpPr/>
          <p:nvPr/>
        </p:nvSpPr>
        <p:spPr bwMode="auto">
          <a:xfrm>
            <a:off x="3810000" y="5105400"/>
            <a:ext cx="1295400" cy="1007296"/>
          </a:xfrm>
          <a:prstGeom prst="triangle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Database</a:t>
            </a:r>
          </a:p>
        </p:txBody>
      </p:sp>
      <p:cxnSp>
        <p:nvCxnSpPr>
          <p:cNvPr id="25" name="Elbow Connector 24"/>
          <p:cNvCxnSpPr>
            <a:stCxn id="23" idx="1"/>
            <a:endCxn id="27" idx="1"/>
          </p:cNvCxnSpPr>
          <p:nvPr/>
        </p:nvCxnSpPr>
        <p:spPr>
          <a:xfrm rot="10800000">
            <a:off x="3848100" y="4686300"/>
            <a:ext cx="285750" cy="922748"/>
          </a:xfrm>
          <a:prstGeom prst="bentConnector3">
            <a:avLst>
              <a:gd name="adj1" fmla="val 193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 bwMode="auto">
          <a:xfrm>
            <a:off x="2895600" y="4267200"/>
            <a:ext cx="2362200" cy="1981200"/>
          </a:xfrm>
          <a:prstGeom prst="roundRect">
            <a:avLst/>
          </a:prstGeom>
          <a:solidFill>
            <a:schemeClr val="bg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848100" y="4343400"/>
            <a:ext cx="1219200" cy="685800"/>
          </a:xfrm>
          <a:prstGeom prst="rect">
            <a:avLst/>
          </a:prstGeom>
          <a:solidFill>
            <a:srgbClr val="7030A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057400" y="4724400"/>
            <a:ext cx="492443" cy="126092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000" dirty="0" smtClean="0"/>
              <a:t>Enterprise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2936557" y="4724400"/>
            <a:ext cx="492443" cy="121924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000" dirty="0" smtClean="0"/>
              <a:t>University</a:t>
            </a:r>
            <a:endParaRPr lang="en-US" sz="2000" dirty="0"/>
          </a:p>
        </p:txBody>
      </p:sp>
      <p:sp>
        <p:nvSpPr>
          <p:cNvPr id="29" name="Rectangle 28"/>
          <p:cNvSpPr/>
          <p:nvPr/>
        </p:nvSpPr>
        <p:spPr>
          <a:xfrm rot="1734253">
            <a:off x="3249830" y="3713745"/>
            <a:ext cx="4572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stCxn id="27" idx="0"/>
            <a:endCxn id="145" idx="2"/>
          </p:cNvCxnSpPr>
          <p:nvPr/>
        </p:nvCxnSpPr>
        <p:spPr>
          <a:xfrm rot="16200000" flipV="1">
            <a:off x="3143250" y="3028950"/>
            <a:ext cx="914400" cy="17145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8770918">
            <a:off x="2006138" y="3625909"/>
            <a:ext cx="4572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/>
          <p:cNvCxnSpPr>
            <a:stCxn id="172" idx="0"/>
            <a:endCxn id="145" idx="2"/>
          </p:cNvCxnSpPr>
          <p:nvPr/>
        </p:nvCxnSpPr>
        <p:spPr>
          <a:xfrm rot="5400000" flipH="1" flipV="1">
            <a:off x="1581150" y="3181350"/>
            <a:ext cx="914400" cy="14097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sosceles Triangle 32"/>
          <p:cNvSpPr/>
          <p:nvPr/>
        </p:nvSpPr>
        <p:spPr bwMode="auto">
          <a:xfrm>
            <a:off x="609600" y="1600200"/>
            <a:ext cx="1219200" cy="1126304"/>
          </a:xfrm>
          <a:prstGeom prst="triangle">
            <a:avLst/>
          </a:prstGeom>
          <a:solidFill>
            <a:schemeClr val="accent3">
              <a:alpha val="4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FFFFFF"/>
              </a:solidFill>
              <a:latin typeface="Calibri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350" y="152400"/>
            <a:ext cx="8369300" cy="498598"/>
          </a:xfrm>
        </p:spPr>
        <p:txBody>
          <a:bodyPr/>
          <a:lstStyle/>
          <a:p>
            <a:r>
              <a:rPr lang="en-US" dirty="0" smtClean="0"/>
              <a:t>Architecture </a:t>
            </a:r>
            <a:r>
              <a:rPr lang="en-US" sz="3600" dirty="0" smtClean="0"/>
              <a:t>is </a:t>
            </a:r>
            <a:r>
              <a:rPr lang="en-US" dirty="0" smtClean="0"/>
              <a:t>R</a:t>
            </a:r>
            <a:r>
              <a:rPr lang="en-US" sz="3600" dirty="0" smtClean="0"/>
              <a:t>eversible</a:t>
            </a:r>
            <a:endParaRPr lang="en-US" sz="3600" dirty="0"/>
          </a:p>
        </p:txBody>
      </p:sp>
      <p:sp>
        <p:nvSpPr>
          <p:cNvPr id="166" name="Text Placeholder 2"/>
          <p:cNvSpPr txBox="1">
            <a:spLocks/>
          </p:cNvSpPr>
          <p:nvPr/>
        </p:nvSpPr>
        <p:spPr>
          <a:xfrm>
            <a:off x="5410200" y="1066800"/>
            <a:ext cx="3276600" cy="46482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93700" marR="0" lvl="0" indent="-393700" algn="l" defTabSz="914363" rtl="0" eaLnBrk="1" fontAlgn="auto" latinLnBrk="0" hangingPunct="1"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Claims Service </a:t>
            </a:r>
          </a:p>
          <a:p>
            <a:pPr marL="850900" lvl="1" indent="-393700" defTabSz="914363" fontAlgn="auto"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Claims issued by cloud providers can be used by enterprise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applications</a:t>
            </a:r>
          </a:p>
          <a:p>
            <a:pPr marL="850900" lvl="1" indent="-393700" defTabSz="914363" fontAlgn="auto"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2000" baseline="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Pattern:</a:t>
            </a: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  </a:t>
            </a:r>
            <a:r>
              <a:rPr lang="en-US" sz="2000" baseline="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Enterprise</a:t>
            </a:r>
            <a:r>
              <a:rPr lang="en-US" sz="2000" dirty="0" smtClean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cs typeface="+mn-cs"/>
              </a:rPr>
              <a:t> outsources consumer identity management</a:t>
            </a:r>
          </a:p>
          <a:p>
            <a:pPr marL="850900" lvl="1" indent="-393700" defTabSz="914363" fontAlgn="auto">
              <a:spcBef>
                <a:spcPct val="20000"/>
              </a:spcBef>
              <a:spcAft>
                <a:spcPts val="80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Enterprise can accept identities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+mn-cs"/>
              </a:rPr>
              <a:t> from multiple service providers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gradFill>
                <a:gsLst>
                  <a:gs pos="0">
                    <a:schemeClr val="tx1"/>
                  </a:gs>
                  <a:gs pos="86000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685800" y="373380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Claims</a:t>
            </a:r>
            <a:endParaRPr lang="en-US" dirty="0"/>
          </a:p>
        </p:txBody>
      </p:sp>
      <p:sp>
        <p:nvSpPr>
          <p:cNvPr id="103" name="Isosceles Triangle 102"/>
          <p:cNvSpPr/>
          <p:nvPr/>
        </p:nvSpPr>
        <p:spPr bwMode="auto">
          <a:xfrm>
            <a:off x="685800" y="5105400"/>
            <a:ext cx="1295400" cy="1007296"/>
          </a:xfrm>
          <a:prstGeom prst="triangle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Directory</a:t>
            </a:r>
          </a:p>
        </p:txBody>
      </p:sp>
      <p:cxnSp>
        <p:nvCxnSpPr>
          <p:cNvPr id="144" name="Elbow Connector 143"/>
          <p:cNvCxnSpPr>
            <a:stCxn id="103" idx="1"/>
            <a:endCxn id="172" idx="1"/>
          </p:cNvCxnSpPr>
          <p:nvPr/>
        </p:nvCxnSpPr>
        <p:spPr>
          <a:xfrm rot="10800000">
            <a:off x="723900" y="4686300"/>
            <a:ext cx="285750" cy="922748"/>
          </a:xfrm>
          <a:prstGeom prst="bentConnector3">
            <a:avLst>
              <a:gd name="adj1" fmla="val 1933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 bwMode="auto">
          <a:xfrm>
            <a:off x="228600" y="4267200"/>
            <a:ext cx="4953000" cy="1981200"/>
          </a:xfrm>
          <a:prstGeom prst="roundRect">
            <a:avLst/>
          </a:prstGeom>
          <a:solidFill>
            <a:schemeClr val="bg1">
              <a:alpha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172" name="Rectangle 171"/>
          <p:cNvSpPr/>
          <p:nvPr/>
        </p:nvSpPr>
        <p:spPr bwMode="auto">
          <a:xfrm>
            <a:off x="723900" y="4343400"/>
            <a:ext cx="1219200" cy="6858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cxnSp>
        <p:nvCxnSpPr>
          <p:cNvPr id="28" name="Straight Arrow Connector 27"/>
          <p:cNvCxnSpPr>
            <a:stCxn id="172" idx="3"/>
            <a:endCxn id="30" idx="1"/>
          </p:cNvCxnSpPr>
          <p:nvPr/>
        </p:nvCxnSpPr>
        <p:spPr>
          <a:xfrm>
            <a:off x="1943100" y="4686300"/>
            <a:ext cx="1028700" cy="6477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460557" y="4724400"/>
            <a:ext cx="492443" cy="126092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2000" dirty="0" smtClean="0"/>
              <a:t>Enterprise</a:t>
            </a:r>
            <a:endParaRPr lang="en-US" sz="200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2971800" y="4724400"/>
            <a:ext cx="1371600" cy="121920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t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Enterprise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Application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3048000" y="5334000"/>
            <a:ext cx="1219200" cy="5334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API</a:t>
            </a:r>
          </a:p>
        </p:txBody>
      </p:sp>
      <p:sp>
        <p:nvSpPr>
          <p:cNvPr id="22" name="Cloud"/>
          <p:cNvSpPr>
            <a:spLocks noChangeAspect="1" noEditPoints="1" noChangeArrowheads="1"/>
          </p:cNvSpPr>
          <p:nvPr/>
        </p:nvSpPr>
        <p:spPr bwMode="auto">
          <a:xfrm>
            <a:off x="87406" y="914400"/>
            <a:ext cx="5475194" cy="29718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Isosceles Triangle 24"/>
          <p:cNvSpPr/>
          <p:nvPr/>
        </p:nvSpPr>
        <p:spPr bwMode="auto">
          <a:xfrm>
            <a:off x="609600" y="1600200"/>
            <a:ext cx="1219200" cy="1126304"/>
          </a:xfrm>
          <a:prstGeom prst="triangl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Identity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Calibri"/>
              </a:rPr>
              <a:t>Store</a:t>
            </a:r>
          </a:p>
        </p:txBody>
      </p:sp>
      <p:cxnSp>
        <p:nvCxnSpPr>
          <p:cNvPr id="26" name="Elbow Connector 151"/>
          <p:cNvCxnSpPr>
            <a:stCxn id="32" idx="1"/>
            <a:endCxn id="25" idx="3"/>
          </p:cNvCxnSpPr>
          <p:nvPr/>
        </p:nvCxnSpPr>
        <p:spPr>
          <a:xfrm rot="10800000">
            <a:off x="1219200" y="2726504"/>
            <a:ext cx="914400" cy="35959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auto">
          <a:xfrm>
            <a:off x="2133600" y="2743200"/>
            <a:ext cx="1219200" cy="685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Claims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Calibri"/>
              </a:rPr>
              <a:t>Service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43000" y="1487269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Cloud Service </a:t>
            </a:r>
          </a:p>
          <a:p>
            <a:pPr algn="ctr"/>
            <a:r>
              <a:rPr lang="en-US" i="1" dirty="0" smtClean="0"/>
              <a:t>Identity Backbone</a:t>
            </a:r>
          </a:p>
        </p:txBody>
      </p:sp>
      <p:sp>
        <p:nvSpPr>
          <p:cNvPr id="37" name="Rectangle 36"/>
          <p:cNvSpPr/>
          <p:nvPr/>
        </p:nvSpPr>
        <p:spPr>
          <a:xfrm rot="8770918">
            <a:off x="2006138" y="3625909"/>
            <a:ext cx="4572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 bwMode="auto">
          <a:xfrm>
            <a:off x="609600" y="1600200"/>
            <a:ext cx="1219200" cy="1126304"/>
          </a:xfrm>
          <a:prstGeom prst="triangle">
            <a:avLst/>
          </a:prstGeom>
          <a:solidFill>
            <a:schemeClr val="accent3">
              <a:alpha val="4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106" name="Straight Arrow Connector 105"/>
          <p:cNvCxnSpPr>
            <a:stCxn id="172" idx="0"/>
          </p:cNvCxnSpPr>
          <p:nvPr/>
        </p:nvCxnSpPr>
        <p:spPr>
          <a:xfrm rot="5400000" flipH="1" flipV="1">
            <a:off x="1543050" y="3219450"/>
            <a:ext cx="914400" cy="133350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463" y="2362200"/>
            <a:ext cx="6434137" cy="2994025"/>
          </a:xfrm>
          <a:noFill/>
        </p:spPr>
        <p:txBody>
          <a:bodyPr/>
          <a:lstStyle/>
          <a:p>
            <a:r>
              <a:rPr lang="en-US" sz="5400" dirty="0" smtClean="0"/>
              <a:t>Conversation:  What role does Kerberos play?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0"/>
            <a:ext cx="66294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</a:t>
            </a:r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B4311-A029-4EF3-B285-0F9FE0437F17}" type="slidenum">
              <a:rPr lang="en-US" smtClean="0"/>
              <a:pPr/>
              <a:t>1</a:t>
            </a:fld>
            <a:endParaRPr lang="en-US" smtClean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66725" y="1973151"/>
            <a:ext cx="8229600" cy="922449"/>
            <a:chOff x="276" y="1490"/>
            <a:chExt cx="5184" cy="670"/>
          </a:xfrm>
        </p:grpSpPr>
        <p:pic>
          <p:nvPicPr>
            <p:cNvPr id="10254" name="Picture 8" descr="agenda-bar"/>
            <p:cNvPicPr>
              <a:picLocks noChangeAspect="1" noChangeArrowheads="1"/>
            </p:cNvPicPr>
            <p:nvPr/>
          </p:nvPicPr>
          <p:blipFill>
            <a:blip r:embed="rId2" cstate="print"/>
            <a:srcRect l="563" t="14389" r="2029" b="16252"/>
            <a:stretch>
              <a:fillRect/>
            </a:stretch>
          </p:blipFill>
          <p:spPr bwMode="auto">
            <a:xfrm>
              <a:off x="276" y="1490"/>
              <a:ext cx="5184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5" name="Rectangle 9"/>
            <p:cNvSpPr>
              <a:spLocks noChangeArrowheads="1"/>
            </p:cNvSpPr>
            <p:nvPr/>
          </p:nvSpPr>
          <p:spPr bwMode="auto">
            <a:xfrm>
              <a:off x="480" y="1591"/>
              <a:ext cx="480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marL="342900" indent="-342900" algn="ctr">
                <a:lnSpc>
                  <a:spcPct val="90000"/>
                </a:lnSpc>
                <a:spcBef>
                  <a:spcPct val="50000"/>
                </a:spcBef>
                <a:buClr>
                  <a:srgbClr val="0081C6"/>
                </a:buClr>
              </a:pPr>
              <a:r>
                <a:rPr lang="en-US" sz="2800" dirty="0" smtClean="0">
                  <a:solidFill>
                    <a:schemeClr val="bg1"/>
                  </a:solidFill>
                </a:rPr>
                <a:t>The Claims Based Model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66725" y="1066800"/>
            <a:ext cx="8229600" cy="922449"/>
            <a:chOff x="276" y="1490"/>
            <a:chExt cx="5184" cy="670"/>
          </a:xfrm>
        </p:grpSpPr>
        <p:pic>
          <p:nvPicPr>
            <p:cNvPr id="10252" name="Picture 17" descr="agenda-bar"/>
            <p:cNvPicPr>
              <a:picLocks noChangeAspect="1" noChangeArrowheads="1"/>
            </p:cNvPicPr>
            <p:nvPr/>
          </p:nvPicPr>
          <p:blipFill>
            <a:blip r:embed="rId2" cstate="print"/>
            <a:srcRect l="563" t="14389" r="2029" b="16252"/>
            <a:stretch>
              <a:fillRect/>
            </a:stretch>
          </p:blipFill>
          <p:spPr bwMode="auto">
            <a:xfrm>
              <a:off x="276" y="1490"/>
              <a:ext cx="5184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3" name="Rectangle 18"/>
            <p:cNvSpPr>
              <a:spLocks noChangeArrowheads="1"/>
            </p:cNvSpPr>
            <p:nvPr/>
          </p:nvSpPr>
          <p:spPr bwMode="auto">
            <a:xfrm>
              <a:off x="480" y="1591"/>
              <a:ext cx="480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marL="342900" indent="-342900" algn="ctr">
                <a:lnSpc>
                  <a:spcPct val="90000"/>
                </a:lnSpc>
                <a:spcBef>
                  <a:spcPct val="50000"/>
                </a:spcBef>
                <a:buClr>
                  <a:srgbClr val="0081C6"/>
                </a:buClr>
              </a:pPr>
              <a:r>
                <a:rPr lang="en-US" sz="2800" dirty="0" smtClean="0">
                  <a:solidFill>
                    <a:schemeClr val="bg1"/>
                  </a:solidFill>
                </a:rPr>
                <a:t>The Landscape: Hard Problems of Identity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66725" y="2887551"/>
            <a:ext cx="8229600" cy="922449"/>
            <a:chOff x="276" y="1490"/>
            <a:chExt cx="5184" cy="670"/>
          </a:xfrm>
        </p:grpSpPr>
        <p:pic>
          <p:nvPicPr>
            <p:cNvPr id="10250" name="Picture 20" descr="agenda-bar"/>
            <p:cNvPicPr>
              <a:picLocks noChangeAspect="1" noChangeArrowheads="1"/>
            </p:cNvPicPr>
            <p:nvPr/>
          </p:nvPicPr>
          <p:blipFill>
            <a:blip r:embed="rId2" cstate="print"/>
            <a:srcRect l="563" t="14389" r="2029" b="16252"/>
            <a:stretch>
              <a:fillRect/>
            </a:stretch>
          </p:blipFill>
          <p:spPr bwMode="auto">
            <a:xfrm>
              <a:off x="276" y="1490"/>
              <a:ext cx="5184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1" name="Rectangle 21"/>
            <p:cNvSpPr>
              <a:spLocks noChangeArrowheads="1"/>
            </p:cNvSpPr>
            <p:nvPr/>
          </p:nvSpPr>
          <p:spPr bwMode="auto">
            <a:xfrm>
              <a:off x="480" y="1591"/>
              <a:ext cx="480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marL="342900" indent="-342900" algn="ctr">
                <a:lnSpc>
                  <a:spcPct val="90000"/>
                </a:lnSpc>
                <a:spcBef>
                  <a:spcPct val="50000"/>
                </a:spcBef>
                <a:buClr>
                  <a:srgbClr val="0081C6"/>
                </a:buClr>
              </a:pPr>
              <a:r>
                <a:rPr lang="en-US" sz="2800" dirty="0" smtClean="0">
                  <a:solidFill>
                    <a:schemeClr val="bg1"/>
                  </a:solidFill>
                </a:rPr>
                <a:t>Using the Identity Metasystem Architecture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66725" y="3801951"/>
            <a:ext cx="8229600" cy="922449"/>
            <a:chOff x="276" y="1490"/>
            <a:chExt cx="5184" cy="670"/>
          </a:xfrm>
        </p:grpSpPr>
        <p:pic>
          <p:nvPicPr>
            <p:cNvPr id="10248" name="Picture 23" descr="agenda-bar"/>
            <p:cNvPicPr>
              <a:picLocks noChangeAspect="1" noChangeArrowheads="1"/>
            </p:cNvPicPr>
            <p:nvPr/>
          </p:nvPicPr>
          <p:blipFill>
            <a:blip r:embed="rId2" cstate="print"/>
            <a:srcRect l="563" t="14389" r="2029" b="16252"/>
            <a:stretch>
              <a:fillRect/>
            </a:stretch>
          </p:blipFill>
          <p:spPr bwMode="auto">
            <a:xfrm>
              <a:off x="276" y="1490"/>
              <a:ext cx="5184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9" name="Rectangle 24"/>
            <p:cNvSpPr>
              <a:spLocks noChangeArrowheads="1"/>
            </p:cNvSpPr>
            <p:nvPr/>
          </p:nvSpPr>
          <p:spPr bwMode="auto">
            <a:xfrm>
              <a:off x="480" y="1591"/>
              <a:ext cx="480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marL="342900" indent="-342900" algn="ctr">
                <a:lnSpc>
                  <a:spcPct val="90000"/>
                </a:lnSpc>
                <a:spcBef>
                  <a:spcPct val="50000"/>
                </a:spcBef>
                <a:buClr>
                  <a:srgbClr val="0081C6"/>
                </a:buClr>
              </a:pPr>
              <a:r>
                <a:rPr lang="en-US" sz="2800" dirty="0" smtClean="0">
                  <a:solidFill>
                    <a:schemeClr val="bg1"/>
                  </a:solidFill>
                </a:rPr>
                <a:t>Conversation: What role does Kerberos play?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2"/>
          <p:cNvGrpSpPr>
            <a:grpSpLocks/>
          </p:cNvGrpSpPr>
          <p:nvPr/>
        </p:nvGrpSpPr>
        <p:grpSpPr bwMode="auto">
          <a:xfrm>
            <a:off x="457200" y="4648200"/>
            <a:ext cx="8229600" cy="922449"/>
            <a:chOff x="276" y="1490"/>
            <a:chExt cx="5184" cy="670"/>
          </a:xfrm>
        </p:grpSpPr>
        <p:pic>
          <p:nvPicPr>
            <p:cNvPr id="27" name="Picture 23" descr="agenda-bar"/>
            <p:cNvPicPr>
              <a:picLocks noChangeAspect="1" noChangeArrowheads="1"/>
            </p:cNvPicPr>
            <p:nvPr/>
          </p:nvPicPr>
          <p:blipFill>
            <a:blip r:embed="rId2" cstate="print"/>
            <a:srcRect l="563" t="14389" r="2029" b="16252"/>
            <a:stretch>
              <a:fillRect/>
            </a:stretch>
          </p:blipFill>
          <p:spPr bwMode="auto">
            <a:xfrm>
              <a:off x="276" y="1490"/>
              <a:ext cx="5184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480" y="1591"/>
              <a:ext cx="480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marL="342900" indent="-342900" algn="ctr">
                <a:lnSpc>
                  <a:spcPct val="90000"/>
                </a:lnSpc>
                <a:spcBef>
                  <a:spcPct val="50000"/>
                </a:spcBef>
                <a:buClr>
                  <a:srgbClr val="0081C6"/>
                </a:buClr>
              </a:pPr>
              <a:r>
                <a:rPr lang="en-US" sz="2800" dirty="0" smtClean="0">
                  <a:solidFill>
                    <a:schemeClr val="bg1"/>
                  </a:solidFill>
                </a:rPr>
                <a:t>Minimal Disclosure and Multilateral Security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2"/>
          <p:cNvGrpSpPr>
            <a:grpSpLocks/>
          </p:cNvGrpSpPr>
          <p:nvPr/>
        </p:nvGrpSpPr>
        <p:grpSpPr bwMode="auto">
          <a:xfrm>
            <a:off x="457200" y="5486400"/>
            <a:ext cx="8229600" cy="922449"/>
            <a:chOff x="276" y="1490"/>
            <a:chExt cx="5184" cy="670"/>
          </a:xfrm>
        </p:grpSpPr>
        <p:pic>
          <p:nvPicPr>
            <p:cNvPr id="30" name="Picture 23" descr="agenda-bar"/>
            <p:cNvPicPr>
              <a:picLocks noChangeAspect="1" noChangeArrowheads="1"/>
            </p:cNvPicPr>
            <p:nvPr/>
          </p:nvPicPr>
          <p:blipFill>
            <a:blip r:embed="rId2" cstate="print"/>
            <a:srcRect l="563" t="14389" r="2029" b="16252"/>
            <a:stretch>
              <a:fillRect/>
            </a:stretch>
          </p:blipFill>
          <p:spPr bwMode="auto">
            <a:xfrm>
              <a:off x="276" y="1490"/>
              <a:ext cx="5184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>
              <a:off x="480" y="1591"/>
              <a:ext cx="480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marL="342900" indent="-342900" algn="ctr">
                <a:lnSpc>
                  <a:spcPct val="90000"/>
                </a:lnSpc>
                <a:spcBef>
                  <a:spcPct val="50000"/>
                </a:spcBef>
                <a:buClr>
                  <a:srgbClr val="0081C6"/>
                </a:buClr>
              </a:pPr>
              <a:r>
                <a:rPr lang="en-US" sz="2800" dirty="0" smtClean="0">
                  <a:solidFill>
                    <a:schemeClr val="bg1"/>
                  </a:solidFill>
                </a:rPr>
                <a:t>Possible Directions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Kerberos: Constituent Identity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Kerberos is the most widely deployed mechanism for authenticating users and providing them with simple claims</a:t>
            </a:r>
          </a:p>
          <a:p>
            <a:pPr lvl="1"/>
            <a:r>
              <a:rPr lang="en-US" dirty="0" smtClean="0"/>
              <a:t>Consistent with Metasystem model (or visa versa!)</a:t>
            </a:r>
          </a:p>
          <a:p>
            <a:r>
              <a:rPr lang="en-US" dirty="0" smtClean="0"/>
              <a:t>STS’s like ADFS V2 are Claims Transformers that convert Kerberos UPN (and group) claim(s) to SAML and WS-Trust claims</a:t>
            </a:r>
          </a:p>
          <a:p>
            <a:pPr lvl="1"/>
            <a:r>
              <a:rPr lang="en-US" dirty="0" smtClean="0"/>
              <a:t>Consistent with Claims Transformer architecture</a:t>
            </a:r>
          </a:p>
          <a:p>
            <a:r>
              <a:rPr lang="en-US" dirty="0" smtClean="0"/>
              <a:t>Kerberos tickets can be sent as “security tokens” within the WS-Trust Claims Transformation protocol</a:t>
            </a:r>
          </a:p>
          <a:p>
            <a:r>
              <a:rPr lang="en-US" dirty="0" smtClean="0"/>
              <a:t>On the Relying Party Side, we are starting to see examples of claims transformers (“augmenters”) that convert claims back to Kerberos tickets…</a:t>
            </a:r>
          </a:p>
          <a:p>
            <a:pPr lvl="1"/>
            <a:r>
              <a:rPr lang="en-US" dirty="0" smtClean="0"/>
              <a:t>Poor fidelity…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C74C82-67F6-4FEC-B647-8DA2891DCE8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Kerberos supporting claims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Possibility of extending Kerberos payload so it supports claims (several ways to do this…)</a:t>
            </a:r>
          </a:p>
          <a:p>
            <a:r>
              <a:rPr lang="en-US" dirty="0" smtClean="0"/>
              <a:t>Possible “Light-up” scenario on a world scale</a:t>
            </a:r>
          </a:p>
          <a:p>
            <a:r>
              <a:rPr lang="en-US" dirty="0" smtClean="0"/>
              <a:t>Research project where ACLs are expressed as required claims, and Kerberos vehicles them</a:t>
            </a:r>
          </a:p>
          <a:p>
            <a:r>
              <a:rPr lang="en-US" dirty="0" smtClean="0"/>
              <a:t>“Inbound” Claims transformer can then become high fidelity</a:t>
            </a:r>
          </a:p>
          <a:p>
            <a:r>
              <a:rPr lang="en-US" dirty="0" smtClean="0"/>
              <a:t>Huge improvement in manageability is possible</a:t>
            </a:r>
          </a:p>
          <a:p>
            <a:pPr lvl="1"/>
            <a:r>
              <a:rPr lang="en-US" dirty="0" smtClean="0"/>
              <a:t>Example:  “This share can be seen by people in architect roles who report to Joe Long”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C74C82-67F6-4FEC-B647-8DA2891DCE8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 Metasystem Inclusiveness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security and privacy problems of the internet will not be solved by a single protocol</a:t>
            </a:r>
          </a:p>
          <a:p>
            <a:pPr lvl="1"/>
            <a:r>
              <a:rPr lang="en-US" dirty="0" smtClean="0"/>
              <a:t>SAML plays an important role</a:t>
            </a:r>
          </a:p>
          <a:p>
            <a:pPr lvl="1"/>
            <a:r>
              <a:rPr lang="en-US" dirty="0" smtClean="0"/>
              <a:t>Kerberos plays an important role</a:t>
            </a:r>
          </a:p>
          <a:p>
            <a:pPr lvl="1"/>
            <a:r>
              <a:rPr lang="en-US" dirty="0" smtClean="0"/>
              <a:t>PKI plays an important role</a:t>
            </a:r>
          </a:p>
          <a:p>
            <a:pPr lvl="1"/>
            <a:r>
              <a:rPr lang="en-US" dirty="0" smtClean="0"/>
              <a:t>WS-Trust plays an important role</a:t>
            </a:r>
          </a:p>
          <a:p>
            <a:pPr lvl="1"/>
            <a:r>
              <a:rPr lang="en-US" dirty="0" err="1" smtClean="0"/>
              <a:t>OpenID</a:t>
            </a:r>
            <a:r>
              <a:rPr lang="en-US" dirty="0" smtClean="0"/>
              <a:t> plays an important role</a:t>
            </a:r>
          </a:p>
          <a:p>
            <a:r>
              <a:rPr lang="en-US" dirty="0" smtClean="0"/>
              <a:t>We need a loosely coupled Metasystem, not a single protocol </a:t>
            </a:r>
            <a:r>
              <a:rPr lang="en-US" smtClean="0"/>
              <a:t>to Rule the World</a:t>
            </a:r>
            <a:endParaRPr lang="en-US" dirty="0" smtClean="0"/>
          </a:p>
          <a:p>
            <a:pPr lvl="1"/>
            <a:r>
              <a:rPr lang="en-US" dirty="0" smtClean="0"/>
              <a:t>There is a spectrum of use-cases and we are still seeing innovation</a:t>
            </a:r>
          </a:p>
          <a:p>
            <a:pPr lvl="1"/>
            <a:r>
              <a:rPr lang="en-US" dirty="0" smtClean="0"/>
              <a:t>U-Prove and other zero knowledge technology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C74C82-67F6-4FEC-B647-8DA2891DCE8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463" y="2362200"/>
            <a:ext cx="6434137" cy="2994025"/>
          </a:xfrm>
          <a:noFill/>
        </p:spPr>
        <p:txBody>
          <a:bodyPr/>
          <a:lstStyle/>
          <a:p>
            <a:r>
              <a:rPr lang="en-US" sz="5400" dirty="0" smtClean="0"/>
              <a:t>Other Frontiers:  Minimal Disclosure and Multilateral Security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0"/>
            <a:ext cx="66294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Claims Selector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50D95-8C93-4A72-A930-C0D674479E3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85800" y="1447800"/>
            <a:ext cx="1524000" cy="44196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010400" y="1371600"/>
            <a:ext cx="1524000" cy="449580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62800" y="4038600"/>
            <a:ext cx="1143000" cy="1524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Claims</a:t>
            </a:r>
          </a:p>
          <a:p>
            <a:pPr algn="ctr"/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581400" y="1447800"/>
            <a:ext cx="2057400" cy="44196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>
            <a:off x="3838576" y="4800600"/>
            <a:ext cx="1447800" cy="685800"/>
          </a:xfrm>
          <a:prstGeom prst="can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38800" y="2209800"/>
            <a:ext cx="1371600" cy="1588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3981448" y="2667000"/>
            <a:ext cx="1295400" cy="141446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Claims</a:t>
            </a:r>
          </a:p>
          <a:p>
            <a:pPr algn="ctr"/>
            <a:r>
              <a:rPr lang="en-US" sz="2000" dirty="0" smtClean="0"/>
              <a:t>Selector</a:t>
            </a:r>
            <a:endParaRPr lang="en-US" sz="2000" dirty="0"/>
          </a:p>
        </p:txBody>
      </p:sp>
      <p:grpSp>
        <p:nvGrpSpPr>
          <p:cNvPr id="4" name="Group 19"/>
          <p:cNvGrpSpPr/>
          <p:nvPr/>
        </p:nvGrpSpPr>
        <p:grpSpPr>
          <a:xfrm>
            <a:off x="4265611" y="4038600"/>
            <a:ext cx="534989" cy="762000"/>
            <a:chOff x="4265611" y="3429000"/>
            <a:chExt cx="534989" cy="1371600"/>
          </a:xfrm>
        </p:grpSpPr>
        <p:cxnSp>
          <p:nvCxnSpPr>
            <p:cNvPr id="16" name="Straight Arrow Connector 15"/>
            <p:cNvCxnSpPr/>
            <p:nvPr/>
          </p:nvCxnSpPr>
          <p:spPr>
            <a:xfrm rot="5400000">
              <a:off x="3580605" y="4114006"/>
              <a:ext cx="1371600" cy="1588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6200000" flipV="1">
              <a:off x="4114006" y="4114006"/>
              <a:ext cx="1371600" cy="1588"/>
            </a:xfrm>
            <a:prstGeom prst="straightConnector1">
              <a:avLst/>
            </a:prstGeom>
            <a:ln w="38100">
              <a:solidFill>
                <a:schemeClr val="accent4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Arrow Connector 11"/>
          <p:cNvCxnSpPr/>
          <p:nvPr/>
        </p:nvCxnSpPr>
        <p:spPr>
          <a:xfrm rot="10800000" flipV="1">
            <a:off x="5181600" y="3043234"/>
            <a:ext cx="1828800" cy="4765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2209800" y="3046411"/>
            <a:ext cx="1752600" cy="1588"/>
          </a:xfrm>
          <a:prstGeom prst="straightConnector1">
            <a:avLst/>
          </a:prstGeom>
          <a:ln w="38100">
            <a:solidFill>
              <a:schemeClr val="accent4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257800" y="3733800"/>
            <a:ext cx="1752600" cy="1588"/>
          </a:xfrm>
          <a:prstGeom prst="straightConnector1">
            <a:avLst/>
          </a:prstGeom>
          <a:ln w="381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09800" y="3733800"/>
            <a:ext cx="1752600" cy="1588"/>
          </a:xfrm>
          <a:prstGeom prst="straightConnector1">
            <a:avLst/>
          </a:prstGeom>
          <a:ln w="38100">
            <a:solidFill>
              <a:schemeClr val="accent4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45"/>
          <p:cNvGrpSpPr/>
          <p:nvPr/>
        </p:nvGrpSpPr>
        <p:grpSpPr>
          <a:xfrm>
            <a:off x="5715000" y="1686580"/>
            <a:ext cx="1371600" cy="523220"/>
            <a:chOff x="5715000" y="1686580"/>
            <a:chExt cx="1371600" cy="523220"/>
          </a:xfrm>
        </p:grpSpPr>
        <p:sp>
          <p:nvSpPr>
            <p:cNvPr id="30" name="Oval 29"/>
            <p:cNvSpPr/>
            <p:nvPr/>
          </p:nvSpPr>
          <p:spPr>
            <a:xfrm>
              <a:off x="5715000" y="1905000"/>
              <a:ext cx="2286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19800" y="1686580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Request Service</a:t>
              </a:r>
              <a:endParaRPr lang="en-US" sz="1400" dirty="0"/>
            </a:p>
          </p:txBody>
        </p:sp>
      </p:grpSp>
      <p:grpSp>
        <p:nvGrpSpPr>
          <p:cNvPr id="18" name="Group 32"/>
          <p:cNvGrpSpPr/>
          <p:nvPr/>
        </p:nvGrpSpPr>
        <p:grpSpPr>
          <a:xfrm>
            <a:off x="5715000" y="2438400"/>
            <a:ext cx="1371600" cy="523220"/>
            <a:chOff x="5715000" y="1686580"/>
            <a:chExt cx="1371600" cy="523220"/>
          </a:xfrm>
        </p:grpSpPr>
        <p:sp>
          <p:nvSpPr>
            <p:cNvPr id="34" name="Oval 33"/>
            <p:cNvSpPr/>
            <p:nvPr/>
          </p:nvSpPr>
          <p:spPr>
            <a:xfrm>
              <a:off x="5715000" y="1905000"/>
              <a:ext cx="2286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019800" y="1686580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Claims Policy</a:t>
              </a:r>
              <a:endParaRPr lang="en-US" sz="1400" dirty="0"/>
            </a:p>
          </p:txBody>
        </p:sp>
      </p:grpSp>
      <p:grpSp>
        <p:nvGrpSpPr>
          <p:cNvPr id="19" name="Group 36"/>
          <p:cNvGrpSpPr/>
          <p:nvPr/>
        </p:nvGrpSpPr>
        <p:grpSpPr>
          <a:xfrm>
            <a:off x="2362200" y="2438400"/>
            <a:ext cx="1371600" cy="523220"/>
            <a:chOff x="5715000" y="1686580"/>
            <a:chExt cx="1371600" cy="523220"/>
          </a:xfrm>
        </p:grpSpPr>
        <p:sp>
          <p:nvSpPr>
            <p:cNvPr id="38" name="Oval 37"/>
            <p:cNvSpPr/>
            <p:nvPr/>
          </p:nvSpPr>
          <p:spPr>
            <a:xfrm>
              <a:off x="5715000" y="1905000"/>
              <a:ext cx="2286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19800" y="1686580"/>
              <a:ext cx="1066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Claims Policy</a:t>
              </a:r>
              <a:endParaRPr lang="en-US" sz="1400" dirty="0"/>
            </a:p>
          </p:txBody>
        </p:sp>
      </p:grpSp>
      <p:grpSp>
        <p:nvGrpSpPr>
          <p:cNvPr id="20" name="Group 39"/>
          <p:cNvGrpSpPr/>
          <p:nvPr/>
        </p:nvGrpSpPr>
        <p:grpSpPr>
          <a:xfrm>
            <a:off x="2362200" y="3319464"/>
            <a:ext cx="1371600" cy="307777"/>
            <a:chOff x="5715000" y="1836003"/>
            <a:chExt cx="1371600" cy="307777"/>
          </a:xfrm>
        </p:grpSpPr>
        <p:sp>
          <p:nvSpPr>
            <p:cNvPr id="41" name="Oval 40"/>
            <p:cNvSpPr/>
            <p:nvPr/>
          </p:nvSpPr>
          <p:spPr>
            <a:xfrm>
              <a:off x="5715000" y="1905000"/>
              <a:ext cx="2286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19800" y="1836003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Claims</a:t>
              </a:r>
              <a:endParaRPr lang="en-US" sz="1400" dirty="0"/>
            </a:p>
          </p:txBody>
        </p:sp>
      </p:grpSp>
      <p:grpSp>
        <p:nvGrpSpPr>
          <p:cNvPr id="22" name="Group 42"/>
          <p:cNvGrpSpPr/>
          <p:nvPr/>
        </p:nvGrpSpPr>
        <p:grpSpPr>
          <a:xfrm>
            <a:off x="5715000" y="3352800"/>
            <a:ext cx="1371600" cy="307777"/>
            <a:chOff x="5715000" y="1836003"/>
            <a:chExt cx="1371600" cy="307777"/>
          </a:xfrm>
        </p:grpSpPr>
        <p:sp>
          <p:nvSpPr>
            <p:cNvPr id="44" name="Oval 43"/>
            <p:cNvSpPr/>
            <p:nvPr/>
          </p:nvSpPr>
          <p:spPr>
            <a:xfrm>
              <a:off x="5715000" y="1905000"/>
              <a:ext cx="228600" cy="2286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19800" y="1836003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Claims</a:t>
              </a:r>
              <a:endParaRPr lang="en-US" sz="1400" dirty="0"/>
            </a:p>
          </p:txBody>
        </p:sp>
      </p:grpSp>
      <p:sp>
        <p:nvSpPr>
          <p:cNvPr id="48" name="Oval 47"/>
          <p:cNvSpPr/>
          <p:nvPr/>
        </p:nvSpPr>
        <p:spPr>
          <a:xfrm>
            <a:off x="4876800" y="4343400"/>
            <a:ext cx="304800" cy="304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1400" dirty="0" smtClean="0"/>
              <a:t>4</a:t>
            </a:r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50" name="Oval 49"/>
          <p:cNvSpPr/>
          <p:nvPr/>
        </p:nvSpPr>
        <p:spPr>
          <a:xfrm>
            <a:off x="3886200" y="4343400"/>
            <a:ext cx="304800" cy="304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1400" dirty="0" smtClean="0"/>
              <a:t>3</a:t>
            </a:r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7086600" y="16764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Application</a:t>
            </a:r>
          </a:p>
          <a:p>
            <a:pPr algn="ctr"/>
            <a:r>
              <a:rPr lang="en-US" dirty="0" smtClean="0"/>
              <a:t>(Relying Party)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85800" y="16764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Claims Provider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(STS)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</p:spPr>
        <p:txBody>
          <a:bodyPr/>
          <a:lstStyle/>
          <a:p>
            <a:pPr defTabSz="912813"/>
            <a:r>
              <a:rPr lang="en-US" smtClean="0"/>
              <a:t>Information Card Paradigm</a:t>
            </a:r>
          </a:p>
        </p:txBody>
      </p:sp>
      <p:pic>
        <p:nvPicPr>
          <p:cNvPr id="6" name="IdentityBlog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43000"/>
            <a:ext cx="9144000" cy="571500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OASIS Standard Approved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089710D-1D96-462B-8986-1BC15815A6F1}" type="slidenum">
              <a:rPr lang="en-US" smtClean="0">
                <a:latin typeface="Arial" pitchFamily="34" charset="0"/>
                <a:cs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963" y="1271588"/>
            <a:ext cx="669607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 OpenID / Information Card Pilots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E55D5C-0248-4CAE-BE78-2C9D3ABF2DE6}" type="slidenum">
              <a:rPr lang="en-US" smtClean="0">
                <a:latin typeface="Arial" pitchFamily="34" charset="0"/>
                <a:cs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295400"/>
            <a:ext cx="90963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Provider’s Dilemma</a:t>
            </a:r>
          </a:p>
        </p:txBody>
      </p:sp>
      <p:sp>
        <p:nvSpPr>
          <p:cNvPr id="29699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B320AFD-A3EC-4108-BD86-359893A48FA0}" type="slidenum">
              <a:rPr lang="en-US" smtClean="0">
                <a:latin typeface="Arial" pitchFamily="34" charset="0"/>
                <a:cs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1066800"/>
            <a:ext cx="851535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30250" y="1411288"/>
            <a:ext cx="7672388" cy="460851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en-US" dirty="0" smtClean="0"/>
              <a:t>Example: Multilateral security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Each party minimizes what others can learn, so all participants are protected from each other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Disclose subsets and \properties of claims without destroying verifiability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Age is GREATER than 21 rather than a specific birth date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Expiry date AFTER today’s date rather than revealing certificate expiration info</a:t>
            </a:r>
          </a:p>
          <a:p>
            <a:pPr lvl="2">
              <a:lnSpc>
                <a:spcPct val="110000"/>
              </a:lnSpc>
              <a:defRPr/>
            </a:pPr>
            <a:r>
              <a:rPr lang="en-US" dirty="0" smtClean="0"/>
              <a:t>Prove a person’s identifier is NOT on a list without revealing the identifier</a:t>
            </a:r>
          </a:p>
          <a:p>
            <a:pPr>
              <a:lnSpc>
                <a:spcPct val="110000"/>
              </a:lnSpc>
              <a:defRPr/>
            </a:pPr>
            <a:r>
              <a:rPr lang="en-US" dirty="0" smtClean="0"/>
              <a:t>Example: Proof of knowledge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Delivers the useful properties of conventional security</a:t>
            </a:r>
          </a:p>
          <a:p>
            <a:pPr lvl="1">
              <a:lnSpc>
                <a:spcPct val="110000"/>
              </a:lnSpc>
              <a:defRPr/>
            </a:pPr>
            <a:r>
              <a:rPr lang="en-US" dirty="0" smtClean="0"/>
              <a:t>Differences:  issuer’s signature and user’s public key remain invisible to the issuer itself, proving properties of claims in addition to values</a:t>
            </a:r>
          </a:p>
        </p:txBody>
      </p:sp>
      <p:sp>
        <p:nvSpPr>
          <p:cNvPr id="30723" name="Title 2"/>
          <p:cNvSpPr>
            <a:spLocks noGrp="1"/>
          </p:cNvSpPr>
          <p:nvPr>
            <p:ph type="title"/>
          </p:nvPr>
        </p:nvSpPr>
        <p:spPr>
          <a:xfrm>
            <a:off x="387350" y="152400"/>
            <a:ext cx="8375650" cy="885825"/>
          </a:xfrm>
        </p:spPr>
        <p:txBody>
          <a:bodyPr/>
          <a:lstStyle/>
          <a:p>
            <a:r>
              <a:rPr lang="en-US" smtClean="0"/>
              <a:t>Getting past the obvious:</a:t>
            </a:r>
            <a:br>
              <a:rPr lang="en-US" smtClean="0"/>
            </a:br>
            <a:r>
              <a:rPr lang="en-US" smtClean="0"/>
              <a:t>We can resolve apparent contradictions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48200" y="1219200"/>
            <a:ext cx="3429000" cy="426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38200" y="1219200"/>
            <a:ext cx="3429000" cy="42672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0600" y="2492276"/>
            <a:ext cx="3384756" cy="2308324"/>
          </a:xfr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bg1"/>
                </a:solidFill>
              </a:rPr>
              <a:t>Who are you?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bg1"/>
                </a:solidFill>
              </a:rPr>
              <a:t>What are you allowed to do?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bg1"/>
                </a:solidFill>
              </a:rPr>
              <a:t>What experience should you have?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7054" y="318802"/>
            <a:ext cx="8375946" cy="443198"/>
          </a:xfrm>
        </p:spPr>
        <p:txBody>
          <a:bodyPr/>
          <a:lstStyle/>
          <a:p>
            <a:r>
              <a:rPr lang="en-US" dirty="0" smtClean="0"/>
              <a:t>Two hard problems – one answer</a:t>
            </a:r>
            <a:endParaRPr lang="en-US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4800600" y="2286000"/>
            <a:ext cx="3384756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>
                <a:srgbClr val="0081C6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do I get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applications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that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work together in an architecture?</a:t>
            </a:r>
          </a:p>
          <a:p>
            <a:pPr marL="342900" marR="0" lvl="0" indent="-34290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>
                <a:srgbClr val="0081C6"/>
              </a:buClr>
              <a:buSzTx/>
              <a:buFontTx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  <a:cs typeface="+mn-cs"/>
              </a:rPr>
              <a:t>How</a:t>
            </a:r>
            <a:r>
              <a:rPr lang="en-US" sz="2000" kern="0" dirty="0" smtClean="0">
                <a:latin typeface="+mn-lt"/>
                <a:cs typeface="+mn-cs"/>
              </a:rPr>
              <a:t> do I get applications that are securable and manageable?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1255693"/>
            <a:ext cx="32159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 hardest lines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of any application</a:t>
            </a:r>
            <a:r>
              <a:rPr lang="en-US" dirty="0" smtClean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99538" y="1255693"/>
            <a:ext cx="3506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hardest job of any IT architect</a:t>
            </a:r>
            <a:endParaRPr 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685800" y="1371600"/>
            <a:ext cx="2895600" cy="1703388"/>
            <a:chOff x="685800" y="1371600"/>
            <a:chExt cx="2895600" cy="1703388"/>
          </a:xfrm>
        </p:grpSpPr>
        <p:pic>
          <p:nvPicPr>
            <p:cNvPr id="32788" name="Picture 5" descr="universit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1447800"/>
              <a:ext cx="1676400" cy="162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9" name="Rectangle 27"/>
            <p:cNvSpPr>
              <a:spLocks noChangeArrowheads="1"/>
            </p:cNvSpPr>
            <p:nvPr/>
          </p:nvSpPr>
          <p:spPr bwMode="auto">
            <a:xfrm>
              <a:off x="1981200" y="1371600"/>
              <a:ext cx="1600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Identity Provider</a:t>
              </a:r>
              <a:endParaRPr lang="en-US">
                <a:latin typeface="Segoe UI" pitchFamily="34" charset="0"/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1066800" y="5181600"/>
            <a:ext cx="1779588" cy="1411288"/>
            <a:chOff x="1066800" y="5181600"/>
            <a:chExt cx="1779122" cy="1411784"/>
          </a:xfrm>
        </p:grpSpPr>
        <p:pic>
          <p:nvPicPr>
            <p:cNvPr id="32786" name="Picture 82" descr="pc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00" y="5181600"/>
              <a:ext cx="1321922" cy="1189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7" name="Picture 9" descr="C:\Users\cpaquin\Pictures\artwork\Windows Vista Illustration Icons\Female User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66800" y="5334000"/>
              <a:ext cx="1216612" cy="1259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2590800" y="5257800"/>
            <a:ext cx="1219200" cy="838200"/>
            <a:chOff x="2976" y="2016"/>
            <a:chExt cx="768" cy="528"/>
          </a:xfrm>
        </p:grpSpPr>
        <p:sp>
          <p:nvSpPr>
            <p:cNvPr id="32783" name="AutoShape 31"/>
            <p:cNvSpPr>
              <a:spLocks noChangeArrowheads="1"/>
            </p:cNvSpPr>
            <p:nvPr/>
          </p:nvSpPr>
          <p:spPr bwMode="auto">
            <a:xfrm>
              <a:off x="2976" y="2016"/>
              <a:ext cx="768" cy="5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pic>
          <p:nvPicPr>
            <p:cNvPr id="32784" name="Picture 33" descr="headsho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45" y="2064"/>
              <a:ext cx="1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5" name="Picture 37" descr="311px-Gold_seal_v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64" y="2364"/>
              <a:ext cx="12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228600" y="1143000"/>
            <a:ext cx="4267200" cy="2514600"/>
            <a:chOff x="2592" y="2592"/>
            <a:chExt cx="2688" cy="1584"/>
          </a:xfrm>
        </p:grpSpPr>
        <p:sp>
          <p:nvSpPr>
            <p:cNvPr id="32779" name="AutoShape 18"/>
            <p:cNvSpPr>
              <a:spLocks noChangeArrowheads="1"/>
            </p:cNvSpPr>
            <p:nvPr/>
          </p:nvSpPr>
          <p:spPr bwMode="auto">
            <a:xfrm>
              <a:off x="2592" y="2592"/>
              <a:ext cx="2688" cy="158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pic>
          <p:nvPicPr>
            <p:cNvPr id="32780" name="Picture 20" descr="headshot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94" y="2640"/>
              <a:ext cx="596" cy="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1" name="Text Box 21"/>
            <p:cNvSpPr txBox="1">
              <a:spLocks noChangeArrowheads="1"/>
            </p:cNvSpPr>
            <p:nvPr/>
          </p:nvSpPr>
          <p:spPr bwMode="auto">
            <a:xfrm>
              <a:off x="2688" y="3368"/>
              <a:ext cx="2448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Name</a:t>
              </a:r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:	Alice Smith</a:t>
              </a:r>
            </a:p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Address</a:t>
              </a:r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:	1234 Pine, Seattle,  WA</a:t>
              </a:r>
            </a:p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D.O.B</a:t>
              </a:r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:	23-11-1955</a:t>
              </a:r>
            </a:p>
          </p:txBody>
        </p:sp>
        <p:pic>
          <p:nvPicPr>
            <p:cNvPr id="32782" name="Picture 22" descr="311px-Gold_seal_v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800" y="3696"/>
              <a:ext cx="385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7074" name="Text Box 34"/>
          <p:cNvSpPr txBox="1">
            <a:spLocks noChangeArrowheads="1"/>
          </p:cNvSpPr>
          <p:nvPr/>
        </p:nvSpPr>
        <p:spPr bwMode="auto">
          <a:xfrm>
            <a:off x="381000" y="2273300"/>
            <a:ext cx="3352800" cy="1155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914363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Name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  <a:t>:	Alice Smith</a:t>
            </a:r>
            <a:b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Address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  <a:t>:	1234 Pine, Seattle, WA</a:t>
            </a:r>
            <a:b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1600" b="1" dirty="0">
                <a:solidFill>
                  <a:srgbClr val="000000"/>
                </a:solidFill>
                <a:latin typeface="Times New Roman" pitchFamily="18" charset="0"/>
              </a:rPr>
              <a:t>D.O.B.</a:t>
            </a:r>
            <a: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  <a:t>:	23-11-1955</a:t>
            </a: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63637"/>
          </a:xfrm>
        </p:spPr>
        <p:txBody>
          <a:bodyPr/>
          <a:lstStyle/>
          <a:p>
            <a:pPr defTabSz="914363" fontAlgn="auto">
              <a:spcAft>
                <a:spcPts val="0"/>
              </a:spcAft>
              <a:defRPr/>
            </a:pPr>
            <a:r>
              <a:t>Example:</a:t>
            </a:r>
            <a:br/>
            <a:r>
              <a:rPr>
                <a:solidFill>
                  <a:schemeClr val="accent3"/>
                </a:solidFill>
              </a:rPr>
              <a:t>Minimal Disclosure Token</a:t>
            </a:r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6477000" y="3200400"/>
            <a:ext cx="2438400" cy="2057400"/>
            <a:chOff x="6477000" y="3200400"/>
            <a:chExt cx="2438400" cy="2057400"/>
          </a:xfrm>
        </p:grpSpPr>
        <p:pic>
          <p:nvPicPr>
            <p:cNvPr id="32777" name="Picture 16" descr="building gray w awni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477000" y="3581400"/>
              <a:ext cx="1547813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8" name="Rectangle 21"/>
            <p:cNvSpPr>
              <a:spLocks noChangeArrowheads="1"/>
            </p:cNvSpPr>
            <p:nvPr/>
          </p:nvSpPr>
          <p:spPr bwMode="auto">
            <a:xfrm>
              <a:off x="7315200" y="3200400"/>
              <a:ext cx="1600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Relying Party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87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083 0.04745 0.10521 0.20995 0.12552 0.28542 C 0.14583 0.36088 0.12309 0.41806 0.1224 0.45278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74" grpId="0" animBg="1"/>
      <p:bldP spid="87074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6477000" y="3200400"/>
            <a:ext cx="2438400" cy="2057400"/>
            <a:chOff x="6477000" y="3200400"/>
            <a:chExt cx="2438400" cy="2057400"/>
          </a:xfrm>
        </p:grpSpPr>
        <p:pic>
          <p:nvPicPr>
            <p:cNvPr id="33829" name="Picture 16" descr="building gray w awni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7000" y="3581400"/>
              <a:ext cx="1547813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30" name="Rectangle 40"/>
            <p:cNvSpPr>
              <a:spLocks noChangeArrowheads="1"/>
            </p:cNvSpPr>
            <p:nvPr/>
          </p:nvSpPr>
          <p:spPr bwMode="auto">
            <a:xfrm>
              <a:off x="7315200" y="3200400"/>
              <a:ext cx="1600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Relying Party</a:t>
              </a:r>
            </a:p>
          </p:txBody>
        </p:sp>
      </p:grp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1066800" y="5181600"/>
            <a:ext cx="1779588" cy="1411288"/>
            <a:chOff x="1066800" y="5181600"/>
            <a:chExt cx="1779122" cy="1411784"/>
          </a:xfrm>
        </p:grpSpPr>
        <p:pic>
          <p:nvPicPr>
            <p:cNvPr id="33827" name="Picture 82" descr="pc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00" y="5181600"/>
              <a:ext cx="1321922" cy="1189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8" name="Picture 9" descr="C:\Users\cpaquin\Pictures\artwork\Windows Vista Illustration Icons\Female User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66800" y="5334000"/>
              <a:ext cx="1216612" cy="1259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2590800" y="5257800"/>
            <a:ext cx="1219200" cy="838200"/>
            <a:chOff x="2976" y="2016"/>
            <a:chExt cx="768" cy="528"/>
          </a:xfrm>
        </p:grpSpPr>
        <p:sp>
          <p:nvSpPr>
            <p:cNvPr id="33824" name="AutoShape 31"/>
            <p:cNvSpPr>
              <a:spLocks noChangeArrowheads="1"/>
            </p:cNvSpPr>
            <p:nvPr/>
          </p:nvSpPr>
          <p:spPr bwMode="auto">
            <a:xfrm>
              <a:off x="2976" y="2016"/>
              <a:ext cx="768" cy="5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pic>
          <p:nvPicPr>
            <p:cNvPr id="33825" name="Picture 33" descr="headsho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45" y="2064"/>
              <a:ext cx="1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26" name="Picture 37" descr="311px-Gold_seal_v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64" y="2364"/>
              <a:ext cx="12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178" name="AutoShape 42"/>
          <p:cNvSpPr>
            <a:spLocks noChangeArrowheads="1"/>
          </p:cNvSpPr>
          <p:nvPr/>
        </p:nvSpPr>
        <p:spPr bwMode="auto">
          <a:xfrm>
            <a:off x="4419600" y="2700338"/>
            <a:ext cx="2438400" cy="1298575"/>
          </a:xfrm>
          <a:prstGeom prst="wedgeEllipseCallout">
            <a:avLst>
              <a:gd name="adj1" fmla="val 56198"/>
              <a:gd name="adj2" fmla="val 55558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1">
            <a:spAutoFit/>
          </a:bodyPr>
          <a:lstStyle/>
          <a:p>
            <a:pPr algn="ctr" defTabSz="914363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141E4E"/>
                </a:solidFill>
                <a:latin typeface="Tw Cen MT" pitchFamily="34" charset="0"/>
              </a:rPr>
              <a:t>Prove that you are over 21 and from WA</a:t>
            </a:r>
          </a:p>
        </p:txBody>
      </p: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990600" y="3810000"/>
            <a:ext cx="4267200" cy="2514600"/>
            <a:chOff x="2592" y="2592"/>
            <a:chExt cx="2688" cy="1584"/>
          </a:xfrm>
        </p:grpSpPr>
        <p:sp>
          <p:nvSpPr>
            <p:cNvPr id="33820" name="AutoShape 45"/>
            <p:cNvSpPr>
              <a:spLocks noChangeArrowheads="1"/>
            </p:cNvSpPr>
            <p:nvPr/>
          </p:nvSpPr>
          <p:spPr bwMode="auto">
            <a:xfrm>
              <a:off x="2592" y="2592"/>
              <a:ext cx="2688" cy="158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pic>
          <p:nvPicPr>
            <p:cNvPr id="33821" name="Picture 47" descr="headshot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94" y="2640"/>
              <a:ext cx="596" cy="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22" name="Text Box 48"/>
            <p:cNvSpPr txBox="1">
              <a:spLocks noChangeArrowheads="1"/>
            </p:cNvSpPr>
            <p:nvPr/>
          </p:nvSpPr>
          <p:spPr bwMode="auto">
            <a:xfrm>
              <a:off x="2688" y="3360"/>
              <a:ext cx="2448" cy="6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Name</a:t>
              </a:r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:	Alice Smith</a:t>
              </a:r>
            </a:p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Address</a:t>
              </a:r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:	1234 Pine, Seattle,  WA</a:t>
              </a:r>
            </a:p>
            <a:p>
              <a:pPr>
                <a:spcBef>
                  <a:spcPct val="50000"/>
                </a:spcBef>
              </a:pPr>
              <a:r>
                <a:rPr lang="en-US" sz="1600" b="1">
                  <a:solidFill>
                    <a:srgbClr val="000000"/>
                  </a:solidFill>
                  <a:latin typeface="Times New Roman" pitchFamily="18" charset="0"/>
                </a:rPr>
                <a:t>D.O.B</a:t>
              </a:r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:	23-11-1955</a:t>
              </a:r>
            </a:p>
          </p:txBody>
        </p:sp>
        <p:pic>
          <p:nvPicPr>
            <p:cNvPr id="33823" name="Picture 49" descr="311px-Gold_seal_v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800" y="3696"/>
              <a:ext cx="385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216" name="AutoShape 80"/>
          <p:cNvSpPr>
            <a:spLocks noChangeArrowheads="1"/>
          </p:cNvSpPr>
          <p:nvPr/>
        </p:nvSpPr>
        <p:spPr bwMode="auto">
          <a:xfrm>
            <a:off x="6781800" y="2282825"/>
            <a:ext cx="2130425" cy="1298575"/>
          </a:xfrm>
          <a:prstGeom prst="wedgeEllipseCallout">
            <a:avLst>
              <a:gd name="adj1" fmla="val -21893"/>
              <a:gd name="adj2" fmla="val 68758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1">
            <a:spAutoFit/>
          </a:bodyPr>
          <a:lstStyle/>
          <a:p>
            <a:pPr algn="ctr" defTabSz="914363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141E4E"/>
                </a:solidFill>
                <a:latin typeface="Tw Cen MT" pitchFamily="34" charset="0"/>
              </a:rPr>
              <a:t>Which adult from WA is this?</a:t>
            </a:r>
          </a:p>
        </p:txBody>
      </p:sp>
      <p:sp>
        <p:nvSpPr>
          <p:cNvPr id="91186" name="Rectangle 50"/>
          <p:cNvSpPr>
            <a:spLocks noChangeArrowheads="1"/>
          </p:cNvSpPr>
          <p:nvPr/>
        </p:nvSpPr>
        <p:spPr bwMode="auto">
          <a:xfrm>
            <a:off x="2133600" y="5105400"/>
            <a:ext cx="1600200" cy="228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1187" name="Rectangle 51"/>
          <p:cNvSpPr>
            <a:spLocks noChangeArrowheads="1"/>
          </p:cNvSpPr>
          <p:nvPr/>
        </p:nvSpPr>
        <p:spPr bwMode="auto">
          <a:xfrm>
            <a:off x="2133600" y="5486400"/>
            <a:ext cx="1600200" cy="228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1188" name="Rectangle 52"/>
          <p:cNvSpPr>
            <a:spLocks noChangeArrowheads="1"/>
          </p:cNvSpPr>
          <p:nvPr/>
        </p:nvSpPr>
        <p:spPr bwMode="auto">
          <a:xfrm>
            <a:off x="2133600" y="5791200"/>
            <a:ext cx="1600200" cy="228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  <a:latin typeface="Times New Roman" pitchFamily="18" charset="0"/>
              </a:rPr>
              <a:t>Over-21 proof</a:t>
            </a:r>
          </a:p>
        </p:txBody>
      </p: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2590800" y="4876800"/>
            <a:ext cx="1219200" cy="838200"/>
            <a:chOff x="2976" y="2016"/>
            <a:chExt cx="768" cy="528"/>
          </a:xfrm>
        </p:grpSpPr>
        <p:sp>
          <p:nvSpPr>
            <p:cNvPr id="33814" name="AutoShape 13"/>
            <p:cNvSpPr>
              <a:spLocks noChangeArrowheads="1"/>
            </p:cNvSpPr>
            <p:nvPr/>
          </p:nvSpPr>
          <p:spPr bwMode="auto">
            <a:xfrm>
              <a:off x="2976" y="2016"/>
              <a:ext cx="768" cy="5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pic>
          <p:nvPicPr>
            <p:cNvPr id="33815" name="Picture 15" descr="headsho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045" y="2064"/>
              <a:ext cx="1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6" name="Line 16"/>
            <p:cNvSpPr>
              <a:spLocks noChangeShapeType="1"/>
            </p:cNvSpPr>
            <p:nvPr/>
          </p:nvSpPr>
          <p:spPr bwMode="auto">
            <a:xfrm>
              <a:off x="3072" y="2352"/>
              <a:ext cx="4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7" name="Line 17"/>
            <p:cNvSpPr>
              <a:spLocks noChangeShapeType="1"/>
            </p:cNvSpPr>
            <p:nvPr/>
          </p:nvSpPr>
          <p:spPr bwMode="auto">
            <a:xfrm>
              <a:off x="3072" y="2400"/>
              <a:ext cx="4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18" name="Line 18"/>
            <p:cNvSpPr>
              <a:spLocks noChangeShapeType="1"/>
            </p:cNvSpPr>
            <p:nvPr/>
          </p:nvSpPr>
          <p:spPr bwMode="auto">
            <a:xfrm>
              <a:off x="3072" y="2448"/>
              <a:ext cx="43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33819" name="Picture 19" descr="311px-Gold_seal_v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64" y="2364"/>
              <a:ext cx="12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 descr="C:\Users\cpaquin\Pictures\artwork\Windows Server Icons\Misc\Hourglass waiting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67200" y="3048000"/>
            <a:ext cx="547688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685800" y="1371600"/>
            <a:ext cx="2895600" cy="1703388"/>
            <a:chOff x="685800" y="1371600"/>
            <a:chExt cx="2895600" cy="1703388"/>
          </a:xfrm>
        </p:grpSpPr>
        <p:pic>
          <p:nvPicPr>
            <p:cNvPr id="33812" name="Picture 5" descr="university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85800" y="1447800"/>
              <a:ext cx="1676400" cy="1627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13" name="Rectangle 42"/>
            <p:cNvSpPr>
              <a:spLocks noChangeArrowheads="1"/>
            </p:cNvSpPr>
            <p:nvPr/>
          </p:nvSpPr>
          <p:spPr bwMode="auto">
            <a:xfrm>
              <a:off x="1981200" y="1371600"/>
              <a:ext cx="1600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Identity Provider</a:t>
              </a:r>
              <a:endParaRPr lang="en-US">
                <a:latin typeface="Segoe UI" pitchFamily="34" charset="0"/>
              </a:endParaRPr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1828800" y="2362200"/>
            <a:ext cx="3886200" cy="1752600"/>
            <a:chOff x="1828800" y="2362200"/>
            <a:chExt cx="3886200" cy="1752600"/>
          </a:xfrm>
        </p:grpSpPr>
        <p:grpSp>
          <p:nvGrpSpPr>
            <p:cNvPr id="9" name="Group 70"/>
            <p:cNvGrpSpPr>
              <a:grpSpLocks/>
            </p:cNvGrpSpPr>
            <p:nvPr/>
          </p:nvGrpSpPr>
          <p:grpSpPr bwMode="auto">
            <a:xfrm>
              <a:off x="2590800" y="2514600"/>
              <a:ext cx="3124200" cy="1600200"/>
              <a:chOff x="1905000" y="2590800"/>
              <a:chExt cx="4038600" cy="1592157"/>
            </a:xfrm>
          </p:grpSpPr>
          <p:sp>
            <p:nvSpPr>
              <p:cNvPr id="4140" name="Line 82"/>
              <p:cNvSpPr>
                <a:spLocks noChangeShapeType="1"/>
              </p:cNvSpPr>
              <p:nvPr/>
            </p:nvSpPr>
            <p:spPr bwMode="auto">
              <a:xfrm>
                <a:off x="1905000" y="3067815"/>
                <a:ext cx="4038600" cy="1115142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prstDash val="lgDash"/>
                <a:round/>
                <a:headEnd/>
                <a:tailEnd/>
              </a:ln>
            </p:spPr>
            <p:txBody>
              <a:bodyPr/>
              <a:lstStyle/>
              <a:p>
                <a:pPr defTabSz="914363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n>
                    <a:solidFill>
                      <a:schemeClr val="accent1"/>
                    </a:solidFill>
                  </a:ln>
                  <a:latin typeface="+mn-lt"/>
                  <a:cs typeface="+mn-cs"/>
                </a:endParaRPr>
              </a:p>
            </p:txBody>
          </p:sp>
          <p:sp>
            <p:nvSpPr>
              <p:cNvPr id="33811" name="Text Box 85"/>
              <p:cNvSpPr txBox="1">
                <a:spLocks noChangeArrowheads="1"/>
              </p:cNvSpPr>
              <p:nvPr/>
            </p:nvSpPr>
            <p:spPr bwMode="auto">
              <a:xfrm>
                <a:off x="3581400" y="2590800"/>
                <a:ext cx="533400" cy="8305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CA" sz="4800" b="1">
                    <a:solidFill>
                      <a:srgbClr val="FF0000"/>
                    </a:solidFill>
                    <a:latin typeface="Times New Roman" pitchFamily="18" charset="0"/>
                  </a:rPr>
                  <a:t>?</a:t>
                </a:r>
                <a:endParaRPr lang="en-US" sz="4800" b="1">
                  <a:solidFill>
                    <a:srgbClr val="FF0000"/>
                  </a:solidFill>
                  <a:latin typeface="Times New Roman" pitchFamily="18" charset="0"/>
                </a:endParaRPr>
              </a:p>
            </p:txBody>
          </p:sp>
        </p:grpSp>
        <p:pic>
          <p:nvPicPr>
            <p:cNvPr id="33809" name="Picture 2" descr="C:\Users\cpaquin\Pictures\artwork\people\spammer hacker spam person icon silhouette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828800" y="2362200"/>
              <a:ext cx="762000" cy="702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807" name="Title 4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</p:spPr>
        <p:txBody>
          <a:bodyPr/>
          <a:lstStyle/>
          <a:p>
            <a:pPr defTabSz="912813"/>
            <a:r>
              <a:rPr lang="en-US" smtClean="0"/>
              <a:t>Minimal Disclosure Token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1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2.22222E-6 L 0.35833 -0.1055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1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1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1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78" grpId="0" animBg="1"/>
      <p:bldP spid="91178" grpId="1" animBg="1"/>
      <p:bldP spid="91216" grpId="0" animBg="1"/>
      <p:bldP spid="91186" grpId="0" animBg="1"/>
      <p:bldP spid="91186" grpId="1" animBg="1"/>
      <p:bldP spid="91187" grpId="0" animBg="1"/>
      <p:bldP spid="91187" grpId="1" animBg="1"/>
      <p:bldP spid="91188" grpId="0" animBg="1"/>
      <p:bldP spid="91188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0536" y="5266369"/>
            <a:ext cx="799227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4819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</p:spPr>
        <p:txBody>
          <a:bodyPr/>
          <a:lstStyle/>
          <a:p>
            <a:pPr defTabSz="912813"/>
            <a:r>
              <a:rPr lang="en-US" smtClean="0"/>
              <a:t>Scenarios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846263" y="5041900"/>
            <a:ext cx="1500187" cy="1258888"/>
            <a:chOff x="2054847" y="5353870"/>
            <a:chExt cx="1498844" cy="1259384"/>
          </a:xfrm>
        </p:grpSpPr>
        <p:pic>
          <p:nvPicPr>
            <p:cNvPr id="34838" name="Picture 2" descr="C:\Users\cpaquin\Pictures\artwork\XML Icons\laptop notebook portable Computer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0422" y="5544028"/>
              <a:ext cx="873269" cy="828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39" name="Picture 9" descr="C:\Users\cpaquin\Pictures\artwork\Windows Vista Illustration Icons\Female User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4847" y="5353870"/>
              <a:ext cx="1216612" cy="1259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4070350" y="5919788"/>
            <a:ext cx="747713" cy="519112"/>
            <a:chOff x="4381501" y="5940137"/>
            <a:chExt cx="748146" cy="519545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4381501" y="5940137"/>
              <a:ext cx="748146" cy="51954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anchor="ctr"/>
            <a:lstStyle/>
            <a:p>
              <a:pPr algn="ctr" defTabSz="914099">
                <a:defRPr/>
              </a:pPr>
              <a:endParaRPr lang="en-US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pic>
          <p:nvPicPr>
            <p:cNvPr id="34837" name="Picture 2" descr="C:\Users\javiers\AppData\Local\Microsoft\Windows\Temporary Internet Files\Content.IE5\1N873B61\MCj0398499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5800" y="6019800"/>
              <a:ext cx="439496" cy="403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4937125" y="5434013"/>
            <a:ext cx="2325688" cy="677862"/>
            <a:chOff x="3517940" y="4272866"/>
            <a:chExt cx="2326764" cy="677729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3517940" y="4272866"/>
              <a:ext cx="2326764" cy="677729"/>
            </a:xfrm>
            <a:prstGeom prst="straightConnector1">
              <a:avLst/>
            </a:prstGeom>
            <a:ln w="25400">
              <a:prstDash val="lg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31" name="TextBox 30"/>
            <p:cNvSpPr txBox="1"/>
            <p:nvPr/>
          </p:nvSpPr>
          <p:spPr>
            <a:xfrm>
              <a:off x="4108324" y="4366914"/>
              <a:ext cx="1093694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A. Get</a:t>
              </a:r>
              <a:b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</a:b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ISP card</a:t>
              </a: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7277100" y="4056063"/>
            <a:ext cx="1474788" cy="2228850"/>
            <a:chOff x="7277100" y="4055918"/>
            <a:chExt cx="1475429" cy="2228211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7277100" y="4055918"/>
              <a:ext cx="1475429" cy="1898072"/>
              <a:chOff x="7277100" y="4055918"/>
              <a:chExt cx="1475429" cy="1898072"/>
            </a:xfrm>
          </p:grpSpPr>
          <p:pic>
            <p:nvPicPr>
              <p:cNvPr id="34832" name="Picture 3" descr="C:\Users\cpaquin\Pictures\artwork\enterprise red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277100" y="4055918"/>
                <a:ext cx="1219200" cy="1774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33" name="Picture 15" descr="C:\Users\cpaquin\Pictures\artwork\XML Icons\Server XML Web Service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163869" y="5050702"/>
                <a:ext cx="588660" cy="903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4831" name="Rectangle 42"/>
            <p:cNvSpPr>
              <a:spLocks noChangeArrowheads="1"/>
            </p:cNvSpPr>
            <p:nvPr/>
          </p:nvSpPr>
          <p:spPr bwMode="auto">
            <a:xfrm>
              <a:off x="7435350" y="5914797"/>
              <a:ext cx="5934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ISP </a:t>
              </a:r>
            </a:p>
          </p:txBody>
        </p:sp>
      </p:grp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1668463" y="3759200"/>
            <a:ext cx="3463925" cy="2547938"/>
            <a:chOff x="1668190" y="3759902"/>
            <a:chExt cx="3464919" cy="2547667"/>
          </a:xfrm>
        </p:grpSpPr>
        <p:pic>
          <p:nvPicPr>
            <p:cNvPr id="34828" name="Picture 6" descr="C:\Users\javiers\AppData\Local\Microsoft\Windows\Temporary Internet Files\Content.IE5\1N873B61\MCj04377510000[1].wm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68190" y="5580002"/>
              <a:ext cx="586637" cy="727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9" name="Picture 2" descr="C:\Users\javiers\AppData\Local\Microsoft\Windows\Temporary Internet Files\Content.IE5\1N873B61\MCj0398499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52839" y="3759902"/>
              <a:ext cx="1080270" cy="992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2438400" y="4191000"/>
            <a:ext cx="1550988" cy="838200"/>
            <a:chOff x="2438400" y="4191000"/>
            <a:chExt cx="1551709" cy="838200"/>
          </a:xfrm>
        </p:grpSpPr>
        <p:sp>
          <p:nvSpPr>
            <p:cNvPr id="49" name="Freeform 48"/>
            <p:cNvSpPr/>
            <p:nvPr/>
          </p:nvSpPr>
          <p:spPr>
            <a:xfrm>
              <a:off x="2670283" y="4343400"/>
              <a:ext cx="1319826" cy="685800"/>
            </a:xfrm>
            <a:custGeom>
              <a:avLst/>
              <a:gdLst>
                <a:gd name="connsiteX0" fmla="*/ 0 w 1319645"/>
                <a:gd name="connsiteY0" fmla="*/ 685800 h 685800"/>
                <a:gd name="connsiteX1" fmla="*/ 509154 w 1319645"/>
                <a:gd name="connsiteY1" fmla="*/ 124691 h 685800"/>
                <a:gd name="connsiteX2" fmla="*/ 1319645 w 1319645"/>
                <a:gd name="connsiteY2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9645" h="685800">
                  <a:moveTo>
                    <a:pt x="0" y="685800"/>
                  </a:moveTo>
                  <a:cubicBezTo>
                    <a:pt x="144606" y="462395"/>
                    <a:pt x="289213" y="238991"/>
                    <a:pt x="509154" y="124691"/>
                  </a:cubicBezTo>
                  <a:cubicBezTo>
                    <a:pt x="729095" y="10391"/>
                    <a:pt x="1319645" y="0"/>
                    <a:pt x="1319645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50" name="TextBox 49"/>
            <p:cNvSpPr txBox="1"/>
            <p:nvPr/>
          </p:nvSpPr>
          <p:spPr>
            <a:xfrm>
              <a:off x="2438400" y="4191000"/>
              <a:ext cx="1101436" cy="523220"/>
            </a:xfrm>
            <a:prstGeom prst="rect">
              <a:avLst/>
            </a:prstGeom>
          </p:spPr>
          <p:txBody>
            <a:bodyPr lIns="0" rIns="0"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1. Prove</a:t>
              </a:r>
              <a:b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</a:b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membership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</p:spPr>
        <p:txBody>
          <a:bodyPr/>
          <a:lstStyle/>
          <a:p>
            <a:pPr defTabSz="912813"/>
            <a:r>
              <a:rPr lang="en-US" smtClean="0"/>
              <a:t>Signing on to a Hot Spot</a:t>
            </a:r>
          </a:p>
        </p:txBody>
      </p:sp>
      <p:pic>
        <p:nvPicPr>
          <p:cNvPr id="6" name="IspZoom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219200"/>
            <a:ext cx="9142413" cy="5715000"/>
          </a:xfrm>
        </p:spPr>
      </p:pic>
    </p:spTree>
  </p:cSld>
  <p:clrMapOvr>
    <a:masterClrMapping/>
  </p:clrMapOvr>
  <p:transition advClick="0"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070350" y="5919788"/>
            <a:ext cx="747713" cy="519112"/>
            <a:chOff x="4381501" y="5940137"/>
            <a:chExt cx="748146" cy="519545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4381501" y="5940137"/>
              <a:ext cx="748146" cy="51954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anchor="ctr"/>
            <a:lstStyle/>
            <a:p>
              <a:pPr algn="ctr" defTabSz="914099">
                <a:defRPr/>
              </a:pPr>
              <a:endParaRPr lang="en-US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pic>
          <p:nvPicPr>
            <p:cNvPr id="36897" name="Picture 2" descr="C:\Users\javiers\AppData\Local\Microsoft\Windows\Temporary Internet Files\Content.IE5\1N873B61\MCj0398499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95800" y="6019800"/>
              <a:ext cx="439496" cy="403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50"/>
          <p:cNvGrpSpPr>
            <a:grpSpLocks/>
          </p:cNvGrpSpPr>
          <p:nvPr/>
        </p:nvGrpSpPr>
        <p:grpSpPr bwMode="auto">
          <a:xfrm>
            <a:off x="2438400" y="4191000"/>
            <a:ext cx="1550988" cy="838200"/>
            <a:chOff x="2438400" y="4191000"/>
            <a:chExt cx="1551709" cy="838200"/>
          </a:xfrm>
        </p:grpSpPr>
        <p:sp>
          <p:nvSpPr>
            <p:cNvPr id="49" name="Freeform 48"/>
            <p:cNvSpPr/>
            <p:nvPr/>
          </p:nvSpPr>
          <p:spPr>
            <a:xfrm>
              <a:off x="2670283" y="4343400"/>
              <a:ext cx="1319826" cy="685800"/>
            </a:xfrm>
            <a:custGeom>
              <a:avLst/>
              <a:gdLst>
                <a:gd name="connsiteX0" fmla="*/ 0 w 1319645"/>
                <a:gd name="connsiteY0" fmla="*/ 685800 h 685800"/>
                <a:gd name="connsiteX1" fmla="*/ 509154 w 1319645"/>
                <a:gd name="connsiteY1" fmla="*/ 124691 h 685800"/>
                <a:gd name="connsiteX2" fmla="*/ 1319645 w 1319645"/>
                <a:gd name="connsiteY2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9645" h="685800">
                  <a:moveTo>
                    <a:pt x="0" y="685800"/>
                  </a:moveTo>
                  <a:cubicBezTo>
                    <a:pt x="144606" y="462395"/>
                    <a:pt x="289213" y="238991"/>
                    <a:pt x="509154" y="124691"/>
                  </a:cubicBezTo>
                  <a:cubicBezTo>
                    <a:pt x="729095" y="10391"/>
                    <a:pt x="1319645" y="0"/>
                    <a:pt x="1319645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50" name="TextBox 49"/>
            <p:cNvSpPr txBox="1"/>
            <p:nvPr/>
          </p:nvSpPr>
          <p:spPr>
            <a:xfrm>
              <a:off x="2438400" y="4191000"/>
              <a:ext cx="1101436" cy="523220"/>
            </a:xfrm>
            <a:prstGeom prst="rect">
              <a:avLst/>
            </a:prstGeom>
          </p:spPr>
          <p:txBody>
            <a:bodyPr lIns="0" rIns="0"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1. Prove</a:t>
              </a:r>
              <a:b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</a:b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membership</a:t>
              </a: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4937125" y="5434013"/>
            <a:ext cx="2325688" cy="677862"/>
            <a:chOff x="3517940" y="4272866"/>
            <a:chExt cx="2326764" cy="677729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3517940" y="4272866"/>
              <a:ext cx="2326764" cy="677729"/>
            </a:xfrm>
            <a:prstGeom prst="straightConnector1">
              <a:avLst/>
            </a:prstGeom>
            <a:ln w="25400">
              <a:prstDash val="lg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31" name="TextBox 30"/>
            <p:cNvSpPr txBox="1"/>
            <p:nvPr/>
          </p:nvSpPr>
          <p:spPr>
            <a:xfrm>
              <a:off x="4108324" y="4366914"/>
              <a:ext cx="1093694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A. Get</a:t>
              </a:r>
              <a:b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</a:b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ISP card</a:t>
              </a: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7277100" y="4056063"/>
            <a:ext cx="1474788" cy="2228850"/>
            <a:chOff x="7277100" y="4055918"/>
            <a:chExt cx="1475429" cy="2228211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7277100" y="4055918"/>
              <a:ext cx="1475429" cy="1898072"/>
              <a:chOff x="7277100" y="4055918"/>
              <a:chExt cx="1475429" cy="1898072"/>
            </a:xfrm>
          </p:grpSpPr>
          <p:pic>
            <p:nvPicPr>
              <p:cNvPr id="36890" name="Picture 3" descr="C:\Users\cpaquin\Pictures\artwork\enterprise red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77100" y="4055918"/>
                <a:ext cx="1219200" cy="1774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891" name="Picture 15" descr="C:\Users\cpaquin\Pictures\artwork\XML Icons\Server XML Web Service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163869" y="5050702"/>
                <a:ext cx="588660" cy="903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6889" name="Rectangle 42"/>
            <p:cNvSpPr>
              <a:spLocks noChangeArrowheads="1"/>
            </p:cNvSpPr>
            <p:nvPr/>
          </p:nvSpPr>
          <p:spPr bwMode="auto">
            <a:xfrm>
              <a:off x="7435350" y="5914797"/>
              <a:ext cx="5934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ISP </a:t>
              </a: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0" y="990600"/>
            <a:ext cx="9144000" cy="5715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36871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</p:spPr>
        <p:txBody>
          <a:bodyPr/>
          <a:lstStyle/>
          <a:p>
            <a:pPr defTabSz="912813"/>
            <a:r>
              <a:rPr lang="en-US" smtClean="0"/>
              <a:t>Scenarios</a:t>
            </a:r>
          </a:p>
        </p:txBody>
      </p:sp>
      <p:grpSp>
        <p:nvGrpSpPr>
          <p:cNvPr id="7" name="Group 81"/>
          <p:cNvGrpSpPr>
            <a:grpSpLocks/>
          </p:cNvGrpSpPr>
          <p:nvPr/>
        </p:nvGrpSpPr>
        <p:grpSpPr bwMode="auto">
          <a:xfrm>
            <a:off x="228600" y="1219200"/>
            <a:ext cx="2209800" cy="2057400"/>
            <a:chOff x="228600" y="1219200"/>
            <a:chExt cx="2209800" cy="2057400"/>
          </a:xfrm>
        </p:grpSpPr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696270" y="1611312"/>
              <a:ext cx="1731660" cy="1665288"/>
              <a:chOff x="762000" y="1611312"/>
              <a:chExt cx="1731660" cy="1665288"/>
            </a:xfrm>
          </p:grpSpPr>
          <p:pic>
            <p:nvPicPr>
              <p:cNvPr id="36886" name="Picture 5" descr="university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62000" y="1611312"/>
                <a:ext cx="1524000" cy="14785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887" name="Picture 15" descr="C:\Users\cpaquin\Pictures\artwork\XML Icons\Server XML Web Service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05000" y="2373312"/>
                <a:ext cx="588660" cy="903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6885" name="TextBox 11"/>
            <p:cNvSpPr txBox="1">
              <a:spLocks noChangeArrowheads="1"/>
            </p:cNvSpPr>
            <p:nvPr/>
          </p:nvSpPr>
          <p:spPr bwMode="auto">
            <a:xfrm>
              <a:off x="228600" y="1219200"/>
              <a:ext cx="22098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b="1">
                  <a:latin typeface="Segoe UI" pitchFamily="34" charset="0"/>
                </a:rPr>
                <a:t>eID</a:t>
              </a:r>
            </a:p>
          </p:txBody>
        </p:sp>
      </p:grpSp>
      <p:grpSp>
        <p:nvGrpSpPr>
          <p:cNvPr id="9" name="Group 15"/>
          <p:cNvGrpSpPr>
            <a:grpSpLocks/>
          </p:cNvGrpSpPr>
          <p:nvPr/>
        </p:nvGrpSpPr>
        <p:grpSpPr bwMode="auto">
          <a:xfrm>
            <a:off x="1846263" y="5041900"/>
            <a:ext cx="1500187" cy="1258888"/>
            <a:chOff x="2054847" y="5353870"/>
            <a:chExt cx="1498844" cy="1259384"/>
          </a:xfrm>
        </p:grpSpPr>
        <p:pic>
          <p:nvPicPr>
            <p:cNvPr id="36882" name="Picture 2" descr="C:\Users\cpaquin\Pictures\artwork\XML Icons\laptop notebook portable Computer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680422" y="5544028"/>
              <a:ext cx="873269" cy="828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83" name="Picture 9" descr="C:\Users\cpaquin\Pictures\artwork\Windows Vista Illustration Icons\Female User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054847" y="5353870"/>
              <a:ext cx="1216612" cy="1259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9" name="Picture 2" descr="image0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90536" y="5266369"/>
            <a:ext cx="799227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5" name="Rounded Rectangle 24"/>
          <p:cNvSpPr/>
          <p:nvPr/>
        </p:nvSpPr>
        <p:spPr bwMode="auto">
          <a:xfrm>
            <a:off x="4073525" y="5319713"/>
            <a:ext cx="747713" cy="5207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fr-CA" sz="2400" i="1" dirty="0" err="1">
                <a:solidFill>
                  <a:srgbClr val="F3AF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e</a:t>
            </a:r>
            <a:r>
              <a:rPr lang="fr-CA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ID</a:t>
            </a:r>
            <a:endParaRPr lang="en-US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grpSp>
        <p:nvGrpSpPr>
          <p:cNvPr id="10" name="Group 45"/>
          <p:cNvGrpSpPr>
            <a:grpSpLocks/>
          </p:cNvGrpSpPr>
          <p:nvPr/>
        </p:nvGrpSpPr>
        <p:grpSpPr bwMode="auto">
          <a:xfrm>
            <a:off x="2546350" y="3003550"/>
            <a:ext cx="2127250" cy="2128838"/>
            <a:chOff x="2545772" y="3002974"/>
            <a:chExt cx="2128404" cy="2130136"/>
          </a:xfrm>
        </p:grpSpPr>
        <p:sp>
          <p:nvSpPr>
            <p:cNvPr id="37" name="Freeform 36"/>
            <p:cNvSpPr/>
            <p:nvPr/>
          </p:nvSpPr>
          <p:spPr>
            <a:xfrm>
              <a:off x="2545772" y="3002974"/>
              <a:ext cx="2128404" cy="2130136"/>
            </a:xfrm>
            <a:custGeom>
              <a:avLst/>
              <a:gdLst>
                <a:gd name="connsiteX0" fmla="*/ 145473 w 1790700"/>
                <a:gd name="connsiteY0" fmla="*/ 2026227 h 2026227"/>
                <a:gd name="connsiteX1" fmla="*/ 1766455 w 1790700"/>
                <a:gd name="connsiteY1" fmla="*/ 1007918 h 2026227"/>
                <a:gd name="connsiteX2" fmla="*/ 0 w 1790700"/>
                <a:gd name="connsiteY2" fmla="*/ 0 h 2026227"/>
                <a:gd name="connsiteX0" fmla="*/ 497594 w 1849387"/>
                <a:gd name="connsiteY0" fmla="*/ 2026227 h 2026227"/>
                <a:gd name="connsiteX1" fmla="*/ 1766455 w 1849387"/>
                <a:gd name="connsiteY1" fmla="*/ 1007918 h 2026227"/>
                <a:gd name="connsiteX2" fmla="*/ 0 w 1849387"/>
                <a:gd name="connsiteY2" fmla="*/ 0 h 202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9387" h="2026227">
                  <a:moveTo>
                    <a:pt x="497594" y="2026227"/>
                  </a:moveTo>
                  <a:cubicBezTo>
                    <a:pt x="1320207" y="1685924"/>
                    <a:pt x="1849387" y="1345623"/>
                    <a:pt x="1766455" y="1007918"/>
                  </a:cubicBezTo>
                  <a:cubicBezTo>
                    <a:pt x="1683523" y="670214"/>
                    <a:pt x="0" y="0"/>
                    <a:pt x="0" y="0"/>
                  </a:cubicBezTo>
                </a:path>
              </a:pathLst>
            </a:cu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35" name="TextBox 34"/>
            <p:cNvSpPr txBox="1"/>
            <p:nvPr/>
          </p:nvSpPr>
          <p:spPr>
            <a:xfrm>
              <a:off x="3064219" y="3190536"/>
              <a:ext cx="1093694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2. Get </a:t>
              </a:r>
              <a:r>
                <a:rPr lang="en-US" sz="14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eID</a:t>
              </a: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 card</a:t>
              </a:r>
            </a:p>
          </p:txBody>
        </p:sp>
      </p:grpSp>
      <p:grpSp>
        <p:nvGrpSpPr>
          <p:cNvPr id="11" name="Group 52"/>
          <p:cNvGrpSpPr>
            <a:grpSpLocks/>
          </p:cNvGrpSpPr>
          <p:nvPr/>
        </p:nvGrpSpPr>
        <p:grpSpPr bwMode="auto">
          <a:xfrm>
            <a:off x="1668463" y="3759200"/>
            <a:ext cx="3463925" cy="2547938"/>
            <a:chOff x="1668190" y="3759902"/>
            <a:chExt cx="3464919" cy="2547667"/>
          </a:xfrm>
        </p:grpSpPr>
        <p:pic>
          <p:nvPicPr>
            <p:cNvPr id="36878" name="Picture 6" descr="C:\Users\javiers\AppData\Local\Microsoft\Windows\Temporary Internet Files\Content.IE5\1N873B61\MCj04377510000[1].wm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668190" y="5580002"/>
              <a:ext cx="586637" cy="727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9" name="Picture 2" descr="C:\Users\javiers\AppData\Local\Microsoft\Windows\Temporary Internet Files\Content.IE5\1N873B61\MCj0398499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2839" y="3759902"/>
              <a:ext cx="1080270" cy="992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5" grpId="0" animBg="1"/>
      <p:bldP spid="25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</p:spPr>
        <p:txBody>
          <a:bodyPr/>
          <a:lstStyle/>
          <a:p>
            <a:pPr defTabSz="912813"/>
            <a:r>
              <a:rPr lang="en-US" smtClean="0"/>
              <a:t>Getting an eID Information Card</a:t>
            </a:r>
          </a:p>
        </p:txBody>
      </p:sp>
      <p:pic>
        <p:nvPicPr>
          <p:cNvPr id="6" name="EidZoom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88" y="1143000"/>
            <a:ext cx="9142412" cy="5715000"/>
          </a:xfrm>
        </p:spPr>
      </p:pic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070350" y="5919788"/>
            <a:ext cx="747713" cy="519112"/>
            <a:chOff x="4381501" y="5940137"/>
            <a:chExt cx="748146" cy="519545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4381501" y="5940137"/>
              <a:ext cx="748146" cy="51954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anchor="ctr"/>
            <a:lstStyle/>
            <a:p>
              <a:pPr algn="ctr" defTabSz="914099">
                <a:defRPr/>
              </a:pPr>
              <a:endParaRPr lang="en-US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pic>
          <p:nvPicPr>
            <p:cNvPr id="38951" name="Picture 2" descr="C:\Users\javiers\AppData\Local\Microsoft\Windows\Temporary Internet Files\Content.IE5\1N873B61\MCj0398499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95800" y="6019800"/>
              <a:ext cx="439496" cy="403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228600" y="1219200"/>
            <a:ext cx="2209800" cy="2057400"/>
            <a:chOff x="228600" y="1219200"/>
            <a:chExt cx="2209800" cy="2057400"/>
          </a:xfrm>
        </p:grpSpPr>
        <p:grpSp>
          <p:nvGrpSpPr>
            <p:cNvPr id="4" name="Group 62"/>
            <p:cNvGrpSpPr>
              <a:grpSpLocks/>
            </p:cNvGrpSpPr>
            <p:nvPr/>
          </p:nvGrpSpPr>
          <p:grpSpPr bwMode="auto">
            <a:xfrm>
              <a:off x="696270" y="1611312"/>
              <a:ext cx="1731660" cy="1665288"/>
              <a:chOff x="762000" y="1611312"/>
              <a:chExt cx="1731660" cy="1665288"/>
            </a:xfrm>
          </p:grpSpPr>
          <p:pic>
            <p:nvPicPr>
              <p:cNvPr id="38948" name="Picture 5" descr="university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0" y="1611312"/>
                <a:ext cx="1524000" cy="14785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949" name="Picture 15" descr="C:\Users\cpaquin\Pictures\artwork\XML Icons\Server XML Web Service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05000" y="2373312"/>
                <a:ext cx="588660" cy="903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8947" name="TextBox 11"/>
            <p:cNvSpPr txBox="1">
              <a:spLocks noChangeArrowheads="1"/>
            </p:cNvSpPr>
            <p:nvPr/>
          </p:nvSpPr>
          <p:spPr bwMode="auto">
            <a:xfrm>
              <a:off x="228600" y="1219200"/>
              <a:ext cx="22098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b="1">
                  <a:latin typeface="Segoe UI" pitchFamily="34" charset="0"/>
                </a:rPr>
                <a:t>eID </a:t>
              </a:r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2546350" y="3003550"/>
            <a:ext cx="2127250" cy="2128838"/>
            <a:chOff x="2545772" y="3002974"/>
            <a:chExt cx="2128404" cy="2130136"/>
          </a:xfrm>
        </p:grpSpPr>
        <p:sp>
          <p:nvSpPr>
            <p:cNvPr id="37" name="Freeform 36"/>
            <p:cNvSpPr/>
            <p:nvPr/>
          </p:nvSpPr>
          <p:spPr>
            <a:xfrm>
              <a:off x="2545772" y="3002974"/>
              <a:ext cx="2128404" cy="2130136"/>
            </a:xfrm>
            <a:custGeom>
              <a:avLst/>
              <a:gdLst>
                <a:gd name="connsiteX0" fmla="*/ 145473 w 1790700"/>
                <a:gd name="connsiteY0" fmla="*/ 2026227 h 2026227"/>
                <a:gd name="connsiteX1" fmla="*/ 1766455 w 1790700"/>
                <a:gd name="connsiteY1" fmla="*/ 1007918 h 2026227"/>
                <a:gd name="connsiteX2" fmla="*/ 0 w 1790700"/>
                <a:gd name="connsiteY2" fmla="*/ 0 h 2026227"/>
                <a:gd name="connsiteX0" fmla="*/ 497594 w 1849387"/>
                <a:gd name="connsiteY0" fmla="*/ 2026227 h 2026227"/>
                <a:gd name="connsiteX1" fmla="*/ 1766455 w 1849387"/>
                <a:gd name="connsiteY1" fmla="*/ 1007918 h 2026227"/>
                <a:gd name="connsiteX2" fmla="*/ 0 w 1849387"/>
                <a:gd name="connsiteY2" fmla="*/ 0 h 202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9387" h="2026227">
                  <a:moveTo>
                    <a:pt x="497594" y="2026227"/>
                  </a:moveTo>
                  <a:cubicBezTo>
                    <a:pt x="1320207" y="1685924"/>
                    <a:pt x="1849387" y="1345623"/>
                    <a:pt x="1766455" y="1007918"/>
                  </a:cubicBezTo>
                  <a:cubicBezTo>
                    <a:pt x="1683523" y="670214"/>
                    <a:pt x="0" y="0"/>
                    <a:pt x="0" y="0"/>
                  </a:cubicBezTo>
                </a:path>
              </a:pathLst>
            </a:cu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35" name="TextBox 34"/>
            <p:cNvSpPr txBox="1"/>
            <p:nvPr/>
          </p:nvSpPr>
          <p:spPr>
            <a:xfrm>
              <a:off x="3064219" y="3190536"/>
              <a:ext cx="1093694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2. Get </a:t>
              </a:r>
              <a:r>
                <a:rPr lang="en-US" sz="14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eID</a:t>
              </a: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 card</a:t>
              </a:r>
            </a:p>
          </p:txBody>
        </p:sp>
      </p:grpSp>
      <p:grpSp>
        <p:nvGrpSpPr>
          <p:cNvPr id="6" name="Group 50"/>
          <p:cNvGrpSpPr>
            <a:grpSpLocks/>
          </p:cNvGrpSpPr>
          <p:nvPr/>
        </p:nvGrpSpPr>
        <p:grpSpPr bwMode="auto">
          <a:xfrm>
            <a:off x="2438400" y="4191000"/>
            <a:ext cx="1550988" cy="838200"/>
            <a:chOff x="2438400" y="4191000"/>
            <a:chExt cx="1551709" cy="838200"/>
          </a:xfrm>
        </p:grpSpPr>
        <p:sp>
          <p:nvSpPr>
            <p:cNvPr id="49" name="Freeform 48"/>
            <p:cNvSpPr/>
            <p:nvPr/>
          </p:nvSpPr>
          <p:spPr>
            <a:xfrm>
              <a:off x="2670283" y="4343400"/>
              <a:ext cx="1319826" cy="685800"/>
            </a:xfrm>
            <a:custGeom>
              <a:avLst/>
              <a:gdLst>
                <a:gd name="connsiteX0" fmla="*/ 0 w 1319645"/>
                <a:gd name="connsiteY0" fmla="*/ 685800 h 685800"/>
                <a:gd name="connsiteX1" fmla="*/ 509154 w 1319645"/>
                <a:gd name="connsiteY1" fmla="*/ 124691 h 685800"/>
                <a:gd name="connsiteX2" fmla="*/ 1319645 w 1319645"/>
                <a:gd name="connsiteY2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9645" h="685800">
                  <a:moveTo>
                    <a:pt x="0" y="685800"/>
                  </a:moveTo>
                  <a:cubicBezTo>
                    <a:pt x="144606" y="462395"/>
                    <a:pt x="289213" y="238991"/>
                    <a:pt x="509154" y="124691"/>
                  </a:cubicBezTo>
                  <a:cubicBezTo>
                    <a:pt x="729095" y="10391"/>
                    <a:pt x="1319645" y="0"/>
                    <a:pt x="1319645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50" name="TextBox 49"/>
            <p:cNvSpPr txBox="1"/>
            <p:nvPr/>
          </p:nvSpPr>
          <p:spPr>
            <a:xfrm>
              <a:off x="2438400" y="4191000"/>
              <a:ext cx="1101436" cy="523220"/>
            </a:xfrm>
            <a:prstGeom prst="rect">
              <a:avLst/>
            </a:prstGeom>
          </p:spPr>
          <p:txBody>
            <a:bodyPr lIns="0" rIns="0"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1. Prove</a:t>
              </a:r>
              <a:b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</a:b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membership</a:t>
              </a:r>
            </a:p>
          </p:txBody>
        </p: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4937125" y="5434013"/>
            <a:ext cx="2325688" cy="677862"/>
            <a:chOff x="3517940" y="4272866"/>
            <a:chExt cx="2326764" cy="677729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3517940" y="4272866"/>
              <a:ext cx="2326764" cy="677729"/>
            </a:xfrm>
            <a:prstGeom prst="straightConnector1">
              <a:avLst/>
            </a:prstGeom>
            <a:ln w="25400">
              <a:prstDash val="lg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31" name="TextBox 30"/>
            <p:cNvSpPr txBox="1"/>
            <p:nvPr/>
          </p:nvSpPr>
          <p:spPr>
            <a:xfrm>
              <a:off x="4108324" y="4366914"/>
              <a:ext cx="1093694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A. Get</a:t>
              </a:r>
              <a:b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</a:b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ISP card</a:t>
              </a:r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7277100" y="4056063"/>
            <a:ext cx="1474788" cy="2228850"/>
            <a:chOff x="7277100" y="4055918"/>
            <a:chExt cx="1475429" cy="2228211"/>
          </a:xfrm>
        </p:grpSpPr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7277100" y="4055918"/>
              <a:ext cx="1475429" cy="1898072"/>
              <a:chOff x="7277100" y="4055918"/>
              <a:chExt cx="1475429" cy="1898072"/>
            </a:xfrm>
          </p:grpSpPr>
          <p:pic>
            <p:nvPicPr>
              <p:cNvPr id="38938" name="Picture 3" descr="C:\Users\cpaquin\Pictures\artwork\enterprise red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277100" y="4055918"/>
                <a:ext cx="1219200" cy="1774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939" name="Picture 15" descr="C:\Users\cpaquin\Pictures\artwork\XML Icons\Server XML Web Service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163869" y="5050702"/>
                <a:ext cx="588660" cy="903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8937" name="Rectangle 42"/>
            <p:cNvSpPr>
              <a:spLocks noChangeArrowheads="1"/>
            </p:cNvSpPr>
            <p:nvPr/>
          </p:nvSpPr>
          <p:spPr bwMode="auto">
            <a:xfrm>
              <a:off x="7435350" y="5914797"/>
              <a:ext cx="5934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ISP </a:t>
              </a:r>
            </a:p>
          </p:txBody>
        </p:sp>
      </p:grpSp>
      <p:sp>
        <p:nvSpPr>
          <p:cNvPr id="46" name="Rectangle 45"/>
          <p:cNvSpPr/>
          <p:nvPr/>
        </p:nvSpPr>
        <p:spPr bwMode="auto">
          <a:xfrm>
            <a:off x="0" y="990600"/>
            <a:ext cx="9144000" cy="5715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38921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</p:spPr>
        <p:txBody>
          <a:bodyPr/>
          <a:lstStyle/>
          <a:p>
            <a:pPr defTabSz="912813"/>
            <a:r>
              <a:rPr lang="en-US" smtClean="0"/>
              <a:t>Scenarios</a:t>
            </a:r>
          </a:p>
        </p:txBody>
      </p:sp>
      <p:grpSp>
        <p:nvGrpSpPr>
          <p:cNvPr id="10" name="Group 15"/>
          <p:cNvGrpSpPr>
            <a:grpSpLocks/>
          </p:cNvGrpSpPr>
          <p:nvPr/>
        </p:nvGrpSpPr>
        <p:grpSpPr bwMode="auto">
          <a:xfrm>
            <a:off x="1846263" y="5041900"/>
            <a:ext cx="1500187" cy="1258888"/>
            <a:chOff x="2054847" y="5353870"/>
            <a:chExt cx="1498844" cy="1259384"/>
          </a:xfrm>
        </p:grpSpPr>
        <p:pic>
          <p:nvPicPr>
            <p:cNvPr id="38934" name="Picture 2" descr="C:\Users\cpaquin\Pictures\artwork\XML Icons\laptop notebook portable Computer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680422" y="5544028"/>
              <a:ext cx="873269" cy="828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5" name="Picture 9" descr="C:\Users\cpaquin\Pictures\artwork\Windows Vista Illustration Icons\Female User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054847" y="5353870"/>
              <a:ext cx="1216612" cy="1259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9" name="Picture 2" descr="image0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90536" y="5266369"/>
            <a:ext cx="799227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5" name="Rounded Rectangle 24"/>
          <p:cNvSpPr/>
          <p:nvPr/>
        </p:nvSpPr>
        <p:spPr bwMode="auto">
          <a:xfrm>
            <a:off x="4073525" y="5319713"/>
            <a:ext cx="747713" cy="5207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fr-CA" sz="2400" i="1" dirty="0" err="1">
                <a:solidFill>
                  <a:srgbClr val="F3AF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e</a:t>
            </a:r>
            <a:r>
              <a:rPr lang="fr-CA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ID</a:t>
            </a:r>
            <a:endParaRPr lang="en-US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grpSp>
        <p:nvGrpSpPr>
          <p:cNvPr id="11" name="Group 53"/>
          <p:cNvGrpSpPr>
            <a:grpSpLocks/>
          </p:cNvGrpSpPr>
          <p:nvPr/>
        </p:nvGrpSpPr>
        <p:grpSpPr bwMode="auto">
          <a:xfrm>
            <a:off x="3800475" y="895350"/>
            <a:ext cx="2262188" cy="1852613"/>
            <a:chOff x="3799992" y="895988"/>
            <a:chExt cx="2262158" cy="1851304"/>
          </a:xfrm>
        </p:grpSpPr>
        <p:pic>
          <p:nvPicPr>
            <p:cNvPr id="38932" name="Picture 5" descr="C:\Users\cpaquin\Pictures\artwork\Buidlings and dwellings\small business green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008454" y="1223206"/>
              <a:ext cx="1681333" cy="1524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33" name="Rectangle 40"/>
            <p:cNvSpPr>
              <a:spLocks noChangeArrowheads="1"/>
            </p:cNvSpPr>
            <p:nvPr/>
          </p:nvSpPr>
          <p:spPr bwMode="auto">
            <a:xfrm>
              <a:off x="3799992" y="895988"/>
              <a:ext cx="2262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Birth certificate RP</a:t>
              </a:r>
            </a:p>
          </p:txBody>
        </p:sp>
      </p:grpSp>
      <p:grpSp>
        <p:nvGrpSpPr>
          <p:cNvPr id="12" name="Group 46"/>
          <p:cNvGrpSpPr>
            <a:grpSpLocks/>
          </p:cNvGrpSpPr>
          <p:nvPr/>
        </p:nvGrpSpPr>
        <p:grpSpPr bwMode="auto">
          <a:xfrm>
            <a:off x="3686175" y="2593975"/>
            <a:ext cx="2257425" cy="2452688"/>
            <a:chOff x="3686477" y="2594265"/>
            <a:chExt cx="2257123" cy="2452254"/>
          </a:xfrm>
        </p:grpSpPr>
        <p:sp>
          <p:nvSpPr>
            <p:cNvPr id="38" name="Freeform 37"/>
            <p:cNvSpPr/>
            <p:nvPr/>
          </p:nvSpPr>
          <p:spPr>
            <a:xfrm>
              <a:off x="3686477" y="2594265"/>
              <a:ext cx="1533320" cy="2452254"/>
            </a:xfrm>
            <a:custGeom>
              <a:avLst/>
              <a:gdLst>
                <a:gd name="connsiteX0" fmla="*/ 145473 w 1790700"/>
                <a:gd name="connsiteY0" fmla="*/ 2026227 h 2026227"/>
                <a:gd name="connsiteX1" fmla="*/ 1766455 w 1790700"/>
                <a:gd name="connsiteY1" fmla="*/ 1007918 h 2026227"/>
                <a:gd name="connsiteX2" fmla="*/ 0 w 1790700"/>
                <a:gd name="connsiteY2" fmla="*/ 0 h 2026227"/>
                <a:gd name="connsiteX0" fmla="*/ 497594 w 1849387"/>
                <a:gd name="connsiteY0" fmla="*/ 2026227 h 2026227"/>
                <a:gd name="connsiteX1" fmla="*/ 1766455 w 1849387"/>
                <a:gd name="connsiteY1" fmla="*/ 1007918 h 2026227"/>
                <a:gd name="connsiteX2" fmla="*/ 0 w 1849387"/>
                <a:gd name="connsiteY2" fmla="*/ 0 h 2026227"/>
                <a:gd name="connsiteX0" fmla="*/ 0 w 1452277"/>
                <a:gd name="connsiteY0" fmla="*/ 2332632 h 2332632"/>
                <a:gd name="connsiteX1" fmla="*/ 1268861 w 1452277"/>
                <a:gd name="connsiteY1" fmla="*/ 1314323 h 2332632"/>
                <a:gd name="connsiteX2" fmla="*/ 1100494 w 1452277"/>
                <a:gd name="connsiteY2" fmla="*/ 0 h 2332632"/>
                <a:gd name="connsiteX0" fmla="*/ 0 w 1304806"/>
                <a:gd name="connsiteY0" fmla="*/ 2332632 h 2332632"/>
                <a:gd name="connsiteX1" fmla="*/ 1142458 w 1304806"/>
                <a:gd name="connsiteY1" fmla="*/ 1314323 h 2332632"/>
                <a:gd name="connsiteX2" fmla="*/ 974091 w 1304806"/>
                <a:gd name="connsiteY2" fmla="*/ 0 h 2332632"/>
                <a:gd name="connsiteX0" fmla="*/ 0 w 1304806"/>
                <a:gd name="connsiteY0" fmla="*/ 2332632 h 2332632"/>
                <a:gd name="connsiteX1" fmla="*/ 1142458 w 1304806"/>
                <a:gd name="connsiteY1" fmla="*/ 1017801 h 2332632"/>
                <a:gd name="connsiteX2" fmla="*/ 974091 w 1304806"/>
                <a:gd name="connsiteY2" fmla="*/ 0 h 2332632"/>
                <a:gd name="connsiteX0" fmla="*/ 0 w 1331893"/>
                <a:gd name="connsiteY0" fmla="*/ 2332632 h 2332632"/>
                <a:gd name="connsiteX1" fmla="*/ 1142458 w 1331893"/>
                <a:gd name="connsiteY1" fmla="*/ 1017801 h 2332632"/>
                <a:gd name="connsiteX2" fmla="*/ 1136608 w 1331893"/>
                <a:gd name="connsiteY2" fmla="*/ 0 h 2332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1893" h="2332632">
                  <a:moveTo>
                    <a:pt x="0" y="2332632"/>
                  </a:moveTo>
                  <a:cubicBezTo>
                    <a:pt x="822613" y="1992329"/>
                    <a:pt x="953023" y="1406573"/>
                    <a:pt x="1142458" y="1017801"/>
                  </a:cubicBezTo>
                  <a:cubicBezTo>
                    <a:pt x="1331893" y="629029"/>
                    <a:pt x="1136608" y="0"/>
                    <a:pt x="1136608" y="0"/>
                  </a:cubicBezTo>
                </a:path>
              </a:pathLst>
            </a:cu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44" name="TextBox 43"/>
            <p:cNvSpPr txBox="1"/>
            <p:nvPr/>
          </p:nvSpPr>
          <p:spPr>
            <a:xfrm>
              <a:off x="4267200" y="2895600"/>
              <a:ext cx="16764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3. Prove name, DOB &amp; address</a:t>
              </a:r>
            </a:p>
          </p:txBody>
        </p:sp>
      </p:grpSp>
      <p:grpSp>
        <p:nvGrpSpPr>
          <p:cNvPr id="13" name="Group 52"/>
          <p:cNvGrpSpPr>
            <a:grpSpLocks/>
          </p:cNvGrpSpPr>
          <p:nvPr/>
        </p:nvGrpSpPr>
        <p:grpSpPr bwMode="auto">
          <a:xfrm>
            <a:off x="1668463" y="3759200"/>
            <a:ext cx="3463925" cy="2547938"/>
            <a:chOff x="1668190" y="3759902"/>
            <a:chExt cx="3464919" cy="2547667"/>
          </a:xfrm>
        </p:grpSpPr>
        <p:pic>
          <p:nvPicPr>
            <p:cNvPr id="38928" name="Picture 6" descr="C:\Users\javiers\AppData\Local\Microsoft\Windows\Temporary Internet Files\Content.IE5\1N873B61\MCj04377510000[1].wmf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668190" y="5580002"/>
              <a:ext cx="586637" cy="727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9" name="Picture 2" descr="C:\Users\javiers\AppData\Local\Microsoft\Windows\Temporary Internet Files\Content.IE5\1N873B61\MCj0398499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2839" y="3759902"/>
              <a:ext cx="1080270" cy="992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5" grpId="0" animBg="1"/>
      <p:bldP spid="25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Ordering a Birth Certificate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443663"/>
            <a:ext cx="2133600" cy="365125"/>
          </a:xfrm>
          <a:noFill/>
        </p:spPr>
        <p:txBody>
          <a:bodyPr/>
          <a:lstStyle/>
          <a:p>
            <a:fld id="{FE1457AD-19C6-4CC4-840B-C39148821C31}" type="slidenum">
              <a:rPr lang="en-US" smtClean="0">
                <a:latin typeface="Arial" pitchFamily="34" charset="0"/>
                <a:cs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EidRPZoom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28713"/>
            <a:ext cx="9166225" cy="5729287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1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3800475" y="895350"/>
            <a:ext cx="2262188" cy="1852613"/>
            <a:chOff x="3799992" y="895988"/>
            <a:chExt cx="2262158" cy="1851304"/>
          </a:xfrm>
        </p:grpSpPr>
        <p:pic>
          <p:nvPicPr>
            <p:cNvPr id="41004" name="Picture 5" descr="C:\Users\cpaquin\Pictures\artwork\Buidlings and dwellings\small business green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08454" y="1223206"/>
              <a:ext cx="1681333" cy="1524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05" name="Rectangle 40"/>
            <p:cNvSpPr>
              <a:spLocks noChangeArrowheads="1"/>
            </p:cNvSpPr>
            <p:nvPr/>
          </p:nvSpPr>
          <p:spPr bwMode="auto">
            <a:xfrm>
              <a:off x="3799992" y="895988"/>
              <a:ext cx="2262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Birth certificate RP</a:t>
              </a: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3686175" y="2593975"/>
            <a:ext cx="2257425" cy="2452688"/>
            <a:chOff x="3686477" y="2594265"/>
            <a:chExt cx="2257123" cy="2452254"/>
          </a:xfrm>
        </p:grpSpPr>
        <p:sp>
          <p:nvSpPr>
            <p:cNvPr id="38" name="Freeform 37"/>
            <p:cNvSpPr/>
            <p:nvPr/>
          </p:nvSpPr>
          <p:spPr>
            <a:xfrm>
              <a:off x="3686477" y="2594265"/>
              <a:ext cx="1533320" cy="2452254"/>
            </a:xfrm>
            <a:custGeom>
              <a:avLst/>
              <a:gdLst>
                <a:gd name="connsiteX0" fmla="*/ 145473 w 1790700"/>
                <a:gd name="connsiteY0" fmla="*/ 2026227 h 2026227"/>
                <a:gd name="connsiteX1" fmla="*/ 1766455 w 1790700"/>
                <a:gd name="connsiteY1" fmla="*/ 1007918 h 2026227"/>
                <a:gd name="connsiteX2" fmla="*/ 0 w 1790700"/>
                <a:gd name="connsiteY2" fmla="*/ 0 h 2026227"/>
                <a:gd name="connsiteX0" fmla="*/ 497594 w 1849387"/>
                <a:gd name="connsiteY0" fmla="*/ 2026227 h 2026227"/>
                <a:gd name="connsiteX1" fmla="*/ 1766455 w 1849387"/>
                <a:gd name="connsiteY1" fmla="*/ 1007918 h 2026227"/>
                <a:gd name="connsiteX2" fmla="*/ 0 w 1849387"/>
                <a:gd name="connsiteY2" fmla="*/ 0 h 2026227"/>
                <a:gd name="connsiteX0" fmla="*/ 0 w 1452277"/>
                <a:gd name="connsiteY0" fmla="*/ 2332632 h 2332632"/>
                <a:gd name="connsiteX1" fmla="*/ 1268861 w 1452277"/>
                <a:gd name="connsiteY1" fmla="*/ 1314323 h 2332632"/>
                <a:gd name="connsiteX2" fmla="*/ 1100494 w 1452277"/>
                <a:gd name="connsiteY2" fmla="*/ 0 h 2332632"/>
                <a:gd name="connsiteX0" fmla="*/ 0 w 1304806"/>
                <a:gd name="connsiteY0" fmla="*/ 2332632 h 2332632"/>
                <a:gd name="connsiteX1" fmla="*/ 1142458 w 1304806"/>
                <a:gd name="connsiteY1" fmla="*/ 1314323 h 2332632"/>
                <a:gd name="connsiteX2" fmla="*/ 974091 w 1304806"/>
                <a:gd name="connsiteY2" fmla="*/ 0 h 2332632"/>
                <a:gd name="connsiteX0" fmla="*/ 0 w 1304806"/>
                <a:gd name="connsiteY0" fmla="*/ 2332632 h 2332632"/>
                <a:gd name="connsiteX1" fmla="*/ 1142458 w 1304806"/>
                <a:gd name="connsiteY1" fmla="*/ 1017801 h 2332632"/>
                <a:gd name="connsiteX2" fmla="*/ 974091 w 1304806"/>
                <a:gd name="connsiteY2" fmla="*/ 0 h 2332632"/>
                <a:gd name="connsiteX0" fmla="*/ 0 w 1331893"/>
                <a:gd name="connsiteY0" fmla="*/ 2332632 h 2332632"/>
                <a:gd name="connsiteX1" fmla="*/ 1142458 w 1331893"/>
                <a:gd name="connsiteY1" fmla="*/ 1017801 h 2332632"/>
                <a:gd name="connsiteX2" fmla="*/ 1136608 w 1331893"/>
                <a:gd name="connsiteY2" fmla="*/ 0 h 2332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1893" h="2332632">
                  <a:moveTo>
                    <a:pt x="0" y="2332632"/>
                  </a:moveTo>
                  <a:cubicBezTo>
                    <a:pt x="822613" y="1992329"/>
                    <a:pt x="953023" y="1406573"/>
                    <a:pt x="1142458" y="1017801"/>
                  </a:cubicBezTo>
                  <a:cubicBezTo>
                    <a:pt x="1331893" y="629029"/>
                    <a:pt x="1136608" y="0"/>
                    <a:pt x="1136608" y="0"/>
                  </a:cubicBezTo>
                </a:path>
              </a:pathLst>
            </a:cu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44" name="TextBox 43"/>
            <p:cNvSpPr txBox="1"/>
            <p:nvPr/>
          </p:nvSpPr>
          <p:spPr>
            <a:xfrm>
              <a:off x="4267200" y="2895600"/>
              <a:ext cx="1676400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3. Prove name, DOB &amp; address</a:t>
              </a: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228600" y="1219200"/>
            <a:ext cx="2209800" cy="2057400"/>
            <a:chOff x="228600" y="1219200"/>
            <a:chExt cx="2209800" cy="2057400"/>
          </a:xfrm>
        </p:grpSpPr>
        <p:grpSp>
          <p:nvGrpSpPr>
            <p:cNvPr id="5" name="Group 62"/>
            <p:cNvGrpSpPr>
              <a:grpSpLocks/>
            </p:cNvGrpSpPr>
            <p:nvPr/>
          </p:nvGrpSpPr>
          <p:grpSpPr bwMode="auto">
            <a:xfrm>
              <a:off x="696270" y="1611312"/>
              <a:ext cx="1731660" cy="1665288"/>
              <a:chOff x="762000" y="1611312"/>
              <a:chExt cx="1731660" cy="1665288"/>
            </a:xfrm>
          </p:grpSpPr>
          <p:pic>
            <p:nvPicPr>
              <p:cNvPr id="41000" name="Picture 5" descr="university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0" y="1611312"/>
                <a:ext cx="1524000" cy="14785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001" name="Picture 15" descr="C:\Users\cpaquin\Pictures\artwork\XML Icons\Server XML Web Service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05000" y="2373312"/>
                <a:ext cx="588660" cy="903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999" name="TextBox 11"/>
            <p:cNvSpPr txBox="1">
              <a:spLocks noChangeArrowheads="1"/>
            </p:cNvSpPr>
            <p:nvPr/>
          </p:nvSpPr>
          <p:spPr bwMode="auto">
            <a:xfrm>
              <a:off x="228600" y="1219200"/>
              <a:ext cx="22098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b="1">
                  <a:latin typeface="Segoe UI" pitchFamily="34" charset="0"/>
                </a:rPr>
                <a:t>eID </a:t>
              </a:r>
            </a:p>
          </p:txBody>
        </p:sp>
      </p:grp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2546350" y="3003550"/>
            <a:ext cx="2127250" cy="2128838"/>
            <a:chOff x="2545772" y="3002974"/>
            <a:chExt cx="2128404" cy="2130136"/>
          </a:xfrm>
        </p:grpSpPr>
        <p:sp>
          <p:nvSpPr>
            <p:cNvPr id="37" name="Freeform 36"/>
            <p:cNvSpPr/>
            <p:nvPr/>
          </p:nvSpPr>
          <p:spPr>
            <a:xfrm>
              <a:off x="2545772" y="3002974"/>
              <a:ext cx="2128404" cy="2130136"/>
            </a:xfrm>
            <a:custGeom>
              <a:avLst/>
              <a:gdLst>
                <a:gd name="connsiteX0" fmla="*/ 145473 w 1790700"/>
                <a:gd name="connsiteY0" fmla="*/ 2026227 h 2026227"/>
                <a:gd name="connsiteX1" fmla="*/ 1766455 w 1790700"/>
                <a:gd name="connsiteY1" fmla="*/ 1007918 h 2026227"/>
                <a:gd name="connsiteX2" fmla="*/ 0 w 1790700"/>
                <a:gd name="connsiteY2" fmla="*/ 0 h 2026227"/>
                <a:gd name="connsiteX0" fmla="*/ 497594 w 1849387"/>
                <a:gd name="connsiteY0" fmla="*/ 2026227 h 2026227"/>
                <a:gd name="connsiteX1" fmla="*/ 1766455 w 1849387"/>
                <a:gd name="connsiteY1" fmla="*/ 1007918 h 2026227"/>
                <a:gd name="connsiteX2" fmla="*/ 0 w 1849387"/>
                <a:gd name="connsiteY2" fmla="*/ 0 h 202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9387" h="2026227">
                  <a:moveTo>
                    <a:pt x="497594" y="2026227"/>
                  </a:moveTo>
                  <a:cubicBezTo>
                    <a:pt x="1320207" y="1685924"/>
                    <a:pt x="1849387" y="1345623"/>
                    <a:pt x="1766455" y="1007918"/>
                  </a:cubicBezTo>
                  <a:cubicBezTo>
                    <a:pt x="1683523" y="670214"/>
                    <a:pt x="0" y="0"/>
                    <a:pt x="0" y="0"/>
                  </a:cubicBezTo>
                </a:path>
              </a:pathLst>
            </a:cu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35" name="TextBox 34"/>
            <p:cNvSpPr txBox="1"/>
            <p:nvPr/>
          </p:nvSpPr>
          <p:spPr>
            <a:xfrm>
              <a:off x="3064219" y="3190536"/>
              <a:ext cx="1093694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2. Get </a:t>
              </a:r>
              <a:r>
                <a:rPr lang="en-US" sz="1400" dirty="0" err="1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eID</a:t>
              </a: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 card</a:t>
              </a:r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2438400" y="4191000"/>
            <a:ext cx="1550988" cy="838200"/>
            <a:chOff x="2438400" y="4191000"/>
            <a:chExt cx="1551709" cy="838200"/>
          </a:xfrm>
        </p:grpSpPr>
        <p:sp>
          <p:nvSpPr>
            <p:cNvPr id="49" name="Freeform 48"/>
            <p:cNvSpPr/>
            <p:nvPr/>
          </p:nvSpPr>
          <p:spPr>
            <a:xfrm>
              <a:off x="2670283" y="4343400"/>
              <a:ext cx="1319826" cy="685800"/>
            </a:xfrm>
            <a:custGeom>
              <a:avLst/>
              <a:gdLst>
                <a:gd name="connsiteX0" fmla="*/ 0 w 1319645"/>
                <a:gd name="connsiteY0" fmla="*/ 685800 h 685800"/>
                <a:gd name="connsiteX1" fmla="*/ 509154 w 1319645"/>
                <a:gd name="connsiteY1" fmla="*/ 124691 h 685800"/>
                <a:gd name="connsiteX2" fmla="*/ 1319645 w 1319645"/>
                <a:gd name="connsiteY2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9645" h="685800">
                  <a:moveTo>
                    <a:pt x="0" y="685800"/>
                  </a:moveTo>
                  <a:cubicBezTo>
                    <a:pt x="144606" y="462395"/>
                    <a:pt x="289213" y="238991"/>
                    <a:pt x="509154" y="124691"/>
                  </a:cubicBezTo>
                  <a:cubicBezTo>
                    <a:pt x="729095" y="10391"/>
                    <a:pt x="1319645" y="0"/>
                    <a:pt x="1319645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50" name="TextBox 49"/>
            <p:cNvSpPr txBox="1"/>
            <p:nvPr/>
          </p:nvSpPr>
          <p:spPr>
            <a:xfrm>
              <a:off x="2438400" y="4191000"/>
              <a:ext cx="1101436" cy="523220"/>
            </a:xfrm>
            <a:prstGeom prst="rect">
              <a:avLst/>
            </a:prstGeom>
          </p:spPr>
          <p:txBody>
            <a:bodyPr lIns="0" rIns="0"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1. Prove</a:t>
              </a:r>
              <a:b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</a:b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membership</a:t>
              </a:r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4070350" y="5919788"/>
            <a:ext cx="747713" cy="519112"/>
            <a:chOff x="4381501" y="5940137"/>
            <a:chExt cx="748146" cy="519545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4381501" y="5940137"/>
              <a:ext cx="748146" cy="51954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anchor="ctr"/>
            <a:lstStyle/>
            <a:p>
              <a:pPr algn="ctr" defTabSz="914099">
                <a:defRPr/>
              </a:pPr>
              <a:endParaRPr lang="en-US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pic>
          <p:nvPicPr>
            <p:cNvPr id="40993" name="Picture 2" descr="C:\Users\javiers\AppData\Local\Microsoft\Windows\Temporary Internet Files\Content.IE5\1N873B61\MCj0398499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5800" y="6019800"/>
              <a:ext cx="439496" cy="403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4937125" y="5434013"/>
            <a:ext cx="2325688" cy="677862"/>
            <a:chOff x="3517940" y="4272866"/>
            <a:chExt cx="2326764" cy="677729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3517940" y="4272866"/>
              <a:ext cx="2326764" cy="677729"/>
            </a:xfrm>
            <a:prstGeom prst="straightConnector1">
              <a:avLst/>
            </a:prstGeom>
            <a:ln w="25400">
              <a:prstDash val="lg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31" name="TextBox 30"/>
            <p:cNvSpPr txBox="1"/>
            <p:nvPr/>
          </p:nvSpPr>
          <p:spPr>
            <a:xfrm>
              <a:off x="4108324" y="4366914"/>
              <a:ext cx="1093694" cy="52322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A. Get</a:t>
              </a:r>
              <a:b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</a:b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ISP card</a:t>
              </a:r>
            </a:p>
          </p:txBody>
        </p:sp>
      </p:grpSp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7277100" y="4056063"/>
            <a:ext cx="1474788" cy="2228850"/>
            <a:chOff x="7277100" y="4055918"/>
            <a:chExt cx="1475429" cy="2228211"/>
          </a:xfrm>
        </p:grpSpPr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7277100" y="4055918"/>
              <a:ext cx="1475429" cy="1898072"/>
              <a:chOff x="7277100" y="4055918"/>
              <a:chExt cx="1475429" cy="1898072"/>
            </a:xfrm>
          </p:grpSpPr>
          <p:pic>
            <p:nvPicPr>
              <p:cNvPr id="40988" name="Picture 3" descr="C:\Users\cpaquin\Pictures\artwork\enterprise red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277100" y="4055918"/>
                <a:ext cx="1219200" cy="1774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989" name="Picture 15" descr="C:\Users\cpaquin\Pictures\artwork\XML Icons\Server XML Web Service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163869" y="5050702"/>
                <a:ext cx="588660" cy="903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987" name="Rectangle 42"/>
            <p:cNvSpPr>
              <a:spLocks noChangeArrowheads="1"/>
            </p:cNvSpPr>
            <p:nvPr/>
          </p:nvSpPr>
          <p:spPr bwMode="auto">
            <a:xfrm>
              <a:off x="7435350" y="5914797"/>
              <a:ext cx="5934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ISP </a:t>
              </a:r>
            </a:p>
          </p:txBody>
        </p:sp>
      </p:grpSp>
      <p:sp>
        <p:nvSpPr>
          <p:cNvPr id="46" name="Rectangle 45"/>
          <p:cNvSpPr/>
          <p:nvPr/>
        </p:nvSpPr>
        <p:spPr bwMode="auto">
          <a:xfrm>
            <a:off x="0" y="990600"/>
            <a:ext cx="9144000" cy="5715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40971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</p:spPr>
        <p:txBody>
          <a:bodyPr/>
          <a:lstStyle/>
          <a:p>
            <a:pPr defTabSz="912813"/>
            <a:r>
              <a:rPr lang="en-US" smtClean="0"/>
              <a:t>Scenarios</a:t>
            </a:r>
          </a:p>
        </p:txBody>
      </p: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1846263" y="5041900"/>
            <a:ext cx="1500187" cy="1258888"/>
            <a:chOff x="2054847" y="5353870"/>
            <a:chExt cx="1498844" cy="1259384"/>
          </a:xfrm>
        </p:grpSpPr>
        <p:pic>
          <p:nvPicPr>
            <p:cNvPr id="40984" name="Picture 2" descr="C:\Users\cpaquin\Pictures\artwork\XML Icons\laptop notebook portable Computer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80422" y="5544028"/>
              <a:ext cx="873269" cy="828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5" name="Picture 9" descr="C:\Users\cpaquin\Pictures\artwork\Windows Vista Illustration Icons\Female User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054847" y="5353870"/>
              <a:ext cx="1216612" cy="1259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9" name="Picture 2" descr="image00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90536" y="5266369"/>
            <a:ext cx="799227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5" name="Rounded Rectangle 24"/>
          <p:cNvSpPr/>
          <p:nvPr/>
        </p:nvSpPr>
        <p:spPr bwMode="auto">
          <a:xfrm>
            <a:off x="4073525" y="5319713"/>
            <a:ext cx="747713" cy="5207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fr-CA" sz="2400" i="1" dirty="0" err="1">
                <a:solidFill>
                  <a:srgbClr val="F3AF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e</a:t>
            </a:r>
            <a:r>
              <a:rPr lang="fr-CA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ID</a:t>
            </a:r>
            <a:endParaRPr lang="en-US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grpSp>
        <p:nvGrpSpPr>
          <p:cNvPr id="13" name="Group 54"/>
          <p:cNvGrpSpPr>
            <a:grpSpLocks/>
          </p:cNvGrpSpPr>
          <p:nvPr/>
        </p:nvGrpSpPr>
        <p:grpSpPr bwMode="auto">
          <a:xfrm>
            <a:off x="6883400" y="1281113"/>
            <a:ext cx="1749425" cy="1881187"/>
            <a:chOff x="6883095" y="1280452"/>
            <a:chExt cx="1749198" cy="1881358"/>
          </a:xfrm>
        </p:grpSpPr>
        <p:pic>
          <p:nvPicPr>
            <p:cNvPr id="23" name="Picture 3" descr="C:\Users\cpaquin\AppData\Local\Microsoft\Windows\Temporary Internet Files\Content.IE5\2DXSWR5V\MCj04344290000[1].wmf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142018" y="1752746"/>
              <a:ext cx="1285009" cy="1409064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0983" name="Rectangle 41"/>
            <p:cNvSpPr>
              <a:spLocks noChangeArrowheads="1"/>
            </p:cNvSpPr>
            <p:nvPr/>
          </p:nvSpPr>
          <p:spPr bwMode="auto">
            <a:xfrm>
              <a:off x="6883095" y="1280452"/>
              <a:ext cx="1749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Segoe UI" pitchFamily="34" charset="0"/>
                </a:rPr>
                <a:t>Dating site RP</a:t>
              </a:r>
            </a:p>
          </p:txBody>
        </p:sp>
      </p:grpSp>
      <p:grpSp>
        <p:nvGrpSpPr>
          <p:cNvPr id="14" name="Group 47"/>
          <p:cNvGrpSpPr>
            <a:grpSpLocks/>
          </p:cNvGrpSpPr>
          <p:nvPr/>
        </p:nvGrpSpPr>
        <p:grpSpPr bwMode="auto">
          <a:xfrm>
            <a:off x="4073525" y="3033713"/>
            <a:ext cx="2951163" cy="2141537"/>
            <a:chOff x="4073236" y="3034145"/>
            <a:chExt cx="2951019" cy="2140528"/>
          </a:xfrm>
        </p:grpSpPr>
        <p:sp>
          <p:nvSpPr>
            <p:cNvPr id="40" name="Freeform 39"/>
            <p:cNvSpPr/>
            <p:nvPr/>
          </p:nvSpPr>
          <p:spPr>
            <a:xfrm>
              <a:off x="4073236" y="3034145"/>
              <a:ext cx="2951019" cy="2140528"/>
            </a:xfrm>
            <a:custGeom>
              <a:avLst/>
              <a:gdLst>
                <a:gd name="connsiteX0" fmla="*/ 0 w 2951019"/>
                <a:gd name="connsiteY0" fmla="*/ 2140528 h 2140528"/>
                <a:gd name="connsiteX1" fmla="*/ 789709 w 2951019"/>
                <a:gd name="connsiteY1" fmla="*/ 1371600 h 2140528"/>
                <a:gd name="connsiteX2" fmla="*/ 2951019 w 2951019"/>
                <a:gd name="connsiteY2" fmla="*/ 0 h 2140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1019" h="2140528">
                  <a:moveTo>
                    <a:pt x="0" y="2140528"/>
                  </a:moveTo>
                  <a:cubicBezTo>
                    <a:pt x="148936" y="1934441"/>
                    <a:pt x="297873" y="1728355"/>
                    <a:pt x="789709" y="1371600"/>
                  </a:cubicBezTo>
                  <a:cubicBezTo>
                    <a:pt x="1281545" y="1014845"/>
                    <a:pt x="2951019" y="0"/>
                    <a:pt x="2951019" y="0"/>
                  </a:cubicBezTo>
                </a:path>
              </a:pathLst>
            </a:cu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 useBgFill="1">
          <p:nvSpPr>
            <p:cNvPr id="45" name="TextBox 44"/>
            <p:cNvSpPr txBox="1"/>
            <p:nvPr/>
          </p:nvSpPr>
          <p:spPr>
            <a:xfrm>
              <a:off x="5583382" y="3288145"/>
              <a:ext cx="1093694" cy="7386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91436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gradFill>
                    <a:gsLst>
                      <a:gs pos="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+mn-cs"/>
                </a:rPr>
                <a:t>4. Prove over-21 &amp; gender</a:t>
              </a:r>
            </a:p>
          </p:txBody>
        </p:sp>
      </p:grpSp>
      <p:grpSp>
        <p:nvGrpSpPr>
          <p:cNvPr id="15" name="Group 52"/>
          <p:cNvGrpSpPr>
            <a:grpSpLocks/>
          </p:cNvGrpSpPr>
          <p:nvPr/>
        </p:nvGrpSpPr>
        <p:grpSpPr bwMode="auto">
          <a:xfrm>
            <a:off x="1668463" y="3759200"/>
            <a:ext cx="3463925" cy="2547938"/>
            <a:chOff x="1668190" y="3759902"/>
            <a:chExt cx="3464919" cy="2547667"/>
          </a:xfrm>
        </p:grpSpPr>
        <p:pic>
          <p:nvPicPr>
            <p:cNvPr id="40978" name="Picture 6" descr="C:\Users\javiers\AppData\Local\Microsoft\Windows\Temporary Internet Files\Content.IE5\1N873B61\MCj04377510000[1].wmf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668190" y="5580002"/>
              <a:ext cx="586637" cy="727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9" name="Picture 2" descr="C:\Users\javiers\AppData\Local\Microsoft\Windows\Temporary Internet Files\Content.IE5\1N873B61\MCj0398499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52839" y="3759902"/>
              <a:ext cx="1080270" cy="992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5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Visiting a Social Website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443663"/>
            <a:ext cx="2133600" cy="365125"/>
          </a:xfrm>
          <a:noFill/>
        </p:spPr>
        <p:txBody>
          <a:bodyPr/>
          <a:lstStyle/>
          <a:p>
            <a:fld id="{805F84A4-5790-4E3D-90F5-552BFAF695FD}" type="slidenum">
              <a:rPr lang="en-US" smtClean="0">
                <a:latin typeface="Arial" pitchFamily="34" charset="0"/>
                <a:cs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EidSocialZoom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43000"/>
            <a:ext cx="9144000" cy="571500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30044" y="1295400"/>
            <a:ext cx="7672003" cy="468444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It’s hard to get identity decisions to work out in all the contexts customers require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As one developer told me, “You are never done”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Many choices of identity technology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Passwords, Kerberos, X.509, SAML, LDAP, OpenID, etc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No easy way to go from ID to auth and personalization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Choices imply different representations, user experiences, programming models, fit with scenario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Applications become limited and “</a:t>
            </a:r>
            <a:r>
              <a:rPr lang="en-US" dirty="0" err="1" smtClean="0"/>
              <a:t>siloed</a:t>
            </a:r>
            <a:r>
              <a:rPr lang="en-US" dirty="0" smtClean="0"/>
              <a:t>” by technology choices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Bound to constraints of technology you choose</a:t>
            </a:r>
          </a:p>
          <a:p>
            <a:pPr lvl="1">
              <a:lnSpc>
                <a:spcPct val="110000"/>
              </a:lnSpc>
            </a:pPr>
            <a:r>
              <a:rPr lang="en-US" b="1" dirty="0" smtClean="0"/>
              <a:t>Difficult to connect across boundaries</a:t>
            </a:r>
            <a:r>
              <a:rPr lang="en-US" dirty="0" smtClean="0"/>
              <a:t> (both technical and organizational) where different choices have been made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054" y="318802"/>
            <a:ext cx="8375946" cy="443198"/>
          </a:xfrm>
        </p:spPr>
        <p:txBody>
          <a:bodyPr/>
          <a:lstStyle/>
          <a:p>
            <a:r>
              <a:rPr lang="en-US" dirty="0" smtClean="0"/>
              <a:t>Application Developer Inferno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6434137" cy="2994025"/>
          </a:xfrm>
          <a:noFill/>
        </p:spPr>
        <p:txBody>
          <a:bodyPr/>
          <a:lstStyle/>
          <a:p>
            <a:r>
              <a:rPr lang="en-US" sz="5400" dirty="0" smtClean="0"/>
              <a:t>Contact: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2400" dirty="0" smtClean="0">
                <a:hlinkClick r:id="rId2"/>
              </a:rPr>
              <a:t>http://www.identityblog.com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kcameron</a:t>
            </a:r>
            <a:r>
              <a:rPr lang="en-US" sz="2400" dirty="0" smtClean="0"/>
              <a:t> at microsoft.com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200" dirty="0" smtClean="0"/>
              <a:t>Chat with Microsoft’s identity and access  at the exhibit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0"/>
            <a:ext cx="66294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30044" y="1295400"/>
            <a:ext cx="7672003" cy="51054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2900" dirty="0" smtClean="0"/>
              <a:t>Example:  Expense Report App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Use case: Employees fill out expense reports that are sent to </a:t>
            </a:r>
            <a:r>
              <a:rPr lang="en-US" i="1" dirty="0" smtClean="0"/>
              <a:t>manager</a:t>
            </a:r>
            <a:r>
              <a:rPr lang="en-US" dirty="0" smtClean="0"/>
              <a:t> for approval and charged to </a:t>
            </a:r>
            <a:r>
              <a:rPr lang="en-US" i="1" dirty="0" smtClean="0"/>
              <a:t>cost centers…</a:t>
            </a:r>
          </a:p>
          <a:p>
            <a:pPr>
              <a:lnSpc>
                <a:spcPct val="120000"/>
              </a:lnSpc>
            </a:pPr>
            <a:r>
              <a:rPr lang="en-US" sz="2900" dirty="0" smtClean="0"/>
              <a:t>On-premise solution: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Enterprise buys solution from ISVs like PeopleSoft that leverage enterprise authentication and look-ups in directory and/or HR databases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                                                                                                                                        </a:t>
            </a:r>
          </a:p>
          <a:p>
            <a:pPr>
              <a:lnSpc>
                <a:spcPct val="120000"/>
              </a:lnSpc>
            </a:pPr>
            <a:r>
              <a:rPr lang="en-US" sz="2900" dirty="0" smtClean="0"/>
              <a:t>Cloud (outsourced service) solution: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Service Provider runs Expense Report </a:t>
            </a:r>
            <a:r>
              <a:rPr lang="en-US" b="1" dirty="0" smtClean="0"/>
              <a:t>Service</a:t>
            </a:r>
            <a:r>
              <a:rPr lang="en-US" dirty="0" smtClean="0"/>
              <a:t> in cloud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Even if single </a:t>
            </a:r>
            <a:r>
              <a:rPr lang="en-US" dirty="0" err="1" smtClean="0"/>
              <a:t>signon</a:t>
            </a:r>
            <a:r>
              <a:rPr lang="en-US" dirty="0" smtClean="0"/>
              <a:t> provides authentication, how does cloud access internal systems to discover manager and cost center?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Is everything hand configured?  Auto-provisioned?  How much does </a:t>
            </a:r>
            <a:r>
              <a:rPr lang="en-US" i="1" dirty="0" smtClean="0"/>
              <a:t>that</a:t>
            </a:r>
            <a:r>
              <a:rPr lang="en-US" dirty="0" smtClean="0"/>
              <a:t> cost?</a:t>
            </a:r>
          </a:p>
          <a:p>
            <a:pPr>
              <a:lnSpc>
                <a:spcPct val="120000"/>
              </a:lnSpc>
            </a:pPr>
            <a:r>
              <a:rPr lang="en-US" sz="2900" b="1" dirty="0" smtClean="0"/>
              <a:t>Boundaries reveal conflation inherent in current approaches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054" y="318802"/>
            <a:ext cx="8375946" cy="443198"/>
          </a:xfrm>
        </p:spPr>
        <p:txBody>
          <a:bodyPr/>
          <a:lstStyle/>
          <a:p>
            <a:r>
              <a:rPr lang="en-US" dirty="0" smtClean="0"/>
              <a:t>Now the Cloud Brings New Challenges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30044" y="1295400"/>
            <a:ext cx="7672003" cy="4684448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A new technology that moves us </a:t>
            </a:r>
            <a:r>
              <a:rPr lang="en-US" i="1" dirty="0" smtClean="0"/>
              <a:t>beyond single sign-on </a:t>
            </a:r>
            <a:r>
              <a:rPr lang="en-US" dirty="0" smtClean="0"/>
              <a:t>to “</a:t>
            </a:r>
            <a:r>
              <a:rPr lang="en-US" i="1" dirty="0" smtClean="0"/>
              <a:t>claim-based” access across administrative boundaries </a:t>
            </a:r>
          </a:p>
          <a:p>
            <a:pPr lvl="1">
              <a:lnSpc>
                <a:spcPct val="100000"/>
              </a:lnSpc>
            </a:pPr>
            <a:r>
              <a:rPr lang="en-US" i="1" dirty="0" smtClean="0"/>
              <a:t>Intra and inter-enterprise as well as enterprise-to-cloud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Same technology facilitates building and using cloud based services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Scaling of services across farms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Leverage trusted offline proofing in online applications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Example – school proofing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Sharing data between services.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Help us cross enterprise administrative and technical boundaries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054" y="318802"/>
            <a:ext cx="8375946" cy="443198"/>
          </a:xfrm>
        </p:spPr>
        <p:txBody>
          <a:bodyPr/>
          <a:lstStyle/>
          <a:p>
            <a:r>
              <a:rPr lang="en-US" dirty="0" smtClean="0"/>
              <a:t>“Claims” Change the Landscape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463" y="2362200"/>
            <a:ext cx="6434137" cy="2994025"/>
          </a:xfrm>
          <a:noFill/>
        </p:spPr>
        <p:txBody>
          <a:bodyPr/>
          <a:lstStyle/>
          <a:p>
            <a:r>
              <a:rPr lang="en-US" sz="5400" dirty="0" smtClean="0"/>
              <a:t>The Claims-Based Model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0"/>
            <a:ext cx="66294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30044" y="1295400"/>
            <a:ext cx="7672003" cy="50292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Claims-based model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Abstraction layer for authenticating, authorizing, obtaining information about users and services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Claim:  statement made by one subject about another subject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Email = </a:t>
            </a:r>
            <a:r>
              <a:rPr lang="en-US" dirty="0" smtClean="0">
                <a:hlinkClick r:id="rId3"/>
              </a:rPr>
              <a:t>kcameron@microsoft.com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smtClean="0"/>
              <a:t>Age &gt; 21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Manager = Craig Wittenberg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Role= Architect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Identity Metasystem:  open standards-based architecture for exchange of claims under user control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“Claims transformers” that match impedance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Write to model, let infrastructure adapt to environment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Not a theological exercise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054" y="318802"/>
            <a:ext cx="8375946" cy="443198"/>
          </a:xfrm>
        </p:spPr>
        <p:txBody>
          <a:bodyPr/>
          <a:lstStyle/>
          <a:p>
            <a:r>
              <a:rPr lang="en-US" dirty="0" smtClean="0"/>
              <a:t>What is the Claims-Based Model?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62000" y="4876800"/>
            <a:ext cx="7467600" cy="129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Application:  requires, uses claims to describe users</a:t>
            </a:r>
          </a:p>
          <a:p>
            <a:r>
              <a:rPr lang="en-US" sz="2000" dirty="0" smtClean="0"/>
              <a:t>Claims provider:  supports protocols for issuing claims</a:t>
            </a:r>
          </a:p>
          <a:p>
            <a:r>
              <a:rPr lang="en-US" sz="2000" dirty="0" smtClean="0"/>
              <a:t>Relationship:  context in which meaning of claims is defined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054" y="318802"/>
            <a:ext cx="8375946" cy="443198"/>
          </a:xfrm>
        </p:spPr>
        <p:txBody>
          <a:bodyPr/>
          <a:lstStyle/>
          <a:p>
            <a:r>
              <a:rPr smtClean="0"/>
              <a:t>Claims-Based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990600" y="1371600"/>
            <a:ext cx="7239000" cy="2209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F0"/>
            </a:solidFill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chemeClr val="tx1"/>
                </a:solidFill>
              </a:rPr>
              <a:t>Relationship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81200" y="2743200"/>
            <a:ext cx="910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2.  Get claims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896336" y="3048000"/>
            <a:ext cx="103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3.  Send claims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3810000" y="2590800"/>
            <a:ext cx="838200" cy="4572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572000" y="3352800"/>
            <a:ext cx="762000" cy="4572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886200" y="3352800"/>
            <a:ext cx="685800" cy="4572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300" dirty="0" smtClean="0">
              <a:solidFill>
                <a:srgbClr val="FFFFFF"/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2757714" y="2222834"/>
            <a:ext cx="1433286" cy="1247532"/>
          </a:xfrm>
          <a:custGeom>
            <a:avLst/>
            <a:gdLst>
              <a:gd name="connsiteX0" fmla="*/ 1169852 w 1169852"/>
              <a:gd name="connsiteY0" fmla="*/ 692331 h 883920"/>
              <a:gd name="connsiteX1" fmla="*/ 481875 w 1169852"/>
              <a:gd name="connsiteY1" fmla="*/ 126274 h 883920"/>
              <a:gd name="connsiteX2" fmla="*/ 81280 w 1169852"/>
              <a:gd name="connsiteY2" fmla="*/ 126274 h 883920"/>
              <a:gd name="connsiteX3" fmla="*/ 969555 w 1169852"/>
              <a:gd name="connsiteY3" fmla="*/ 883920 h 883920"/>
              <a:gd name="connsiteX0" fmla="*/ 1169852 w 1169852"/>
              <a:gd name="connsiteY0" fmla="*/ 921473 h 1113062"/>
              <a:gd name="connsiteX1" fmla="*/ 481876 w 1169852"/>
              <a:gd name="connsiteY1" fmla="*/ 94343 h 1113062"/>
              <a:gd name="connsiteX2" fmla="*/ 81280 w 1169852"/>
              <a:gd name="connsiteY2" fmla="*/ 355416 h 1113062"/>
              <a:gd name="connsiteX3" fmla="*/ 969555 w 1169852"/>
              <a:gd name="connsiteY3" fmla="*/ 1113062 h 1113062"/>
              <a:gd name="connsiteX0" fmla="*/ 1169852 w 1169852"/>
              <a:gd name="connsiteY0" fmla="*/ 921473 h 1113062"/>
              <a:gd name="connsiteX1" fmla="*/ 481876 w 1169852"/>
              <a:gd name="connsiteY1" fmla="*/ 94343 h 1113062"/>
              <a:gd name="connsiteX2" fmla="*/ 81280 w 1169852"/>
              <a:gd name="connsiteY2" fmla="*/ 355416 h 1113062"/>
              <a:gd name="connsiteX3" fmla="*/ 969555 w 1169852"/>
              <a:gd name="connsiteY3" fmla="*/ 1113062 h 1113062"/>
              <a:gd name="connsiteX0" fmla="*/ 1169852 w 1169852"/>
              <a:gd name="connsiteY0" fmla="*/ 921473 h 1113062"/>
              <a:gd name="connsiteX1" fmla="*/ 481876 w 1169852"/>
              <a:gd name="connsiteY1" fmla="*/ 94343 h 1113062"/>
              <a:gd name="connsiteX2" fmla="*/ 81280 w 1169852"/>
              <a:gd name="connsiteY2" fmla="*/ 355416 h 1113062"/>
              <a:gd name="connsiteX3" fmla="*/ 969555 w 1169852"/>
              <a:gd name="connsiteY3" fmla="*/ 1113062 h 1113062"/>
              <a:gd name="connsiteX0" fmla="*/ 1169852 w 1169852"/>
              <a:gd name="connsiteY0" fmla="*/ 888839 h 1080428"/>
              <a:gd name="connsiteX1" fmla="*/ 481876 w 1169852"/>
              <a:gd name="connsiteY1" fmla="*/ 61709 h 1080428"/>
              <a:gd name="connsiteX2" fmla="*/ 81280 w 1169852"/>
              <a:gd name="connsiteY2" fmla="*/ 518587 h 1080428"/>
              <a:gd name="connsiteX3" fmla="*/ 969555 w 1169852"/>
              <a:gd name="connsiteY3" fmla="*/ 1080428 h 1080428"/>
              <a:gd name="connsiteX0" fmla="*/ 1169852 w 1169852"/>
              <a:gd name="connsiteY0" fmla="*/ 888839 h 1080428"/>
              <a:gd name="connsiteX1" fmla="*/ 481876 w 1169852"/>
              <a:gd name="connsiteY1" fmla="*/ 61709 h 1080428"/>
              <a:gd name="connsiteX2" fmla="*/ 81280 w 1169852"/>
              <a:gd name="connsiteY2" fmla="*/ 518587 h 1080428"/>
              <a:gd name="connsiteX3" fmla="*/ 969555 w 1169852"/>
              <a:gd name="connsiteY3" fmla="*/ 1080428 h 1080428"/>
              <a:gd name="connsiteX0" fmla="*/ 1169852 w 1169852"/>
              <a:gd name="connsiteY0" fmla="*/ 876972 h 1068561"/>
              <a:gd name="connsiteX1" fmla="*/ 481876 w 1169852"/>
              <a:gd name="connsiteY1" fmla="*/ 49842 h 1068561"/>
              <a:gd name="connsiteX2" fmla="*/ 81280 w 1169852"/>
              <a:gd name="connsiteY2" fmla="*/ 506720 h 1068561"/>
              <a:gd name="connsiteX3" fmla="*/ 969555 w 1169852"/>
              <a:gd name="connsiteY3" fmla="*/ 1068561 h 1068561"/>
              <a:gd name="connsiteX0" fmla="*/ 1169852 w 1169852"/>
              <a:gd name="connsiteY0" fmla="*/ 876972 h 1068561"/>
              <a:gd name="connsiteX1" fmla="*/ 481876 w 1169852"/>
              <a:gd name="connsiteY1" fmla="*/ 49842 h 1068561"/>
              <a:gd name="connsiteX2" fmla="*/ 81280 w 1169852"/>
              <a:gd name="connsiteY2" fmla="*/ 506720 h 1068561"/>
              <a:gd name="connsiteX3" fmla="*/ 969555 w 1169852"/>
              <a:gd name="connsiteY3" fmla="*/ 1068561 h 1068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9852" h="1068561">
                <a:moveTo>
                  <a:pt x="1169852" y="876972"/>
                </a:moveTo>
                <a:cubicBezTo>
                  <a:pt x="831767" y="205004"/>
                  <a:pt x="717019" y="90785"/>
                  <a:pt x="481876" y="49842"/>
                </a:cubicBezTo>
                <a:cubicBezTo>
                  <a:pt x="99729" y="0"/>
                  <a:pt x="0" y="336933"/>
                  <a:pt x="81280" y="506720"/>
                </a:cubicBezTo>
                <a:cubicBezTo>
                  <a:pt x="162560" y="676507"/>
                  <a:pt x="566057" y="752875"/>
                  <a:pt x="969555" y="1068561"/>
                </a:cubicBezTo>
              </a:path>
            </a:pathLst>
          </a:cu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5486400" y="2743200"/>
            <a:ext cx="1088571" cy="609600"/>
          </a:xfrm>
          <a:custGeom>
            <a:avLst/>
            <a:gdLst>
              <a:gd name="connsiteX0" fmla="*/ 0 w 1088571"/>
              <a:gd name="connsiteY0" fmla="*/ 609600 h 609600"/>
              <a:gd name="connsiteX1" fmla="*/ 1088571 w 1088571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88571" h="609600">
                <a:moveTo>
                  <a:pt x="0" y="609600"/>
                </a:moveTo>
                <a:lnTo>
                  <a:pt x="1088571" y="0"/>
                </a:lnTo>
              </a:path>
            </a:pathLst>
          </a:cu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 rot="10800000">
            <a:off x="5105400" y="2514600"/>
            <a:ext cx="1088571" cy="609600"/>
          </a:xfrm>
          <a:custGeom>
            <a:avLst/>
            <a:gdLst>
              <a:gd name="connsiteX0" fmla="*/ 0 w 1088571"/>
              <a:gd name="connsiteY0" fmla="*/ 609600 h 609600"/>
              <a:gd name="connsiteX1" fmla="*/ 1088571 w 1088571"/>
              <a:gd name="connsiteY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88571" h="609600">
                <a:moveTo>
                  <a:pt x="0" y="609600"/>
                </a:moveTo>
                <a:lnTo>
                  <a:pt x="1088571" y="0"/>
                </a:lnTo>
              </a:path>
            </a:pathLst>
          </a:cu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572000" y="2209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1. Require claims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 bwMode="auto">
          <a:xfrm>
            <a:off x="762000" y="1143000"/>
            <a:ext cx="1957526" cy="1482969"/>
          </a:xfrm>
          <a:prstGeom prst="round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bg1"/>
                </a:solidFill>
              </a:rPr>
              <a:t>Claims Provider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bg1"/>
                </a:solidFill>
              </a:rPr>
              <a:t>(Security </a:t>
            </a:r>
            <a:r>
              <a:rPr lang="en-US" dirty="0" smtClean="0">
                <a:solidFill>
                  <a:schemeClr val="bg1"/>
                </a:solidFill>
              </a:rPr>
              <a:t>Token</a:t>
            </a:r>
            <a:r>
              <a:rPr lang="en-US" sz="2000" dirty="0" smtClean="0">
                <a:solidFill>
                  <a:schemeClr val="bg1"/>
                </a:solidFill>
              </a:rPr>
              <a:t> Service)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3589538" y="3097823"/>
            <a:ext cx="1885025" cy="1550377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SUBJECT</a:t>
            </a:r>
          </a:p>
        </p:txBody>
      </p:sp>
      <p:sp>
        <p:nvSpPr>
          <p:cNvPr id="38" name="Rounded Rectangle 37"/>
          <p:cNvSpPr/>
          <p:nvPr/>
        </p:nvSpPr>
        <p:spPr bwMode="auto">
          <a:xfrm>
            <a:off x="6272074" y="1143000"/>
            <a:ext cx="1957526" cy="1482969"/>
          </a:xfrm>
          <a:prstGeom prst="round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bg1"/>
                </a:solidFill>
              </a:rPr>
              <a:t>Application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chemeClr val="bg1"/>
                </a:solidFill>
              </a:rPr>
              <a:t>(requires Claims)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SA 09 PPT template 2 - FINAL 3 13 09">
  <a:themeElements>
    <a:clrScheme name="Default Design 14">
      <a:dk1>
        <a:srgbClr val="000000"/>
      </a:dk1>
      <a:lt1>
        <a:srgbClr val="FFFFFF"/>
      </a:lt1>
      <a:dk2>
        <a:srgbClr val="0081C6"/>
      </a:dk2>
      <a:lt2>
        <a:srgbClr val="808080"/>
      </a:lt2>
      <a:accent1>
        <a:srgbClr val="0E3192"/>
      </a:accent1>
      <a:accent2>
        <a:srgbClr val="FFCC11"/>
      </a:accent2>
      <a:accent3>
        <a:srgbClr val="FFFFFF"/>
      </a:accent3>
      <a:accent4>
        <a:srgbClr val="000000"/>
      </a:accent4>
      <a:accent5>
        <a:srgbClr val="AAADC7"/>
      </a:accent5>
      <a:accent6>
        <a:srgbClr val="E7B90E"/>
      </a:accent6>
      <a:hlink>
        <a:srgbClr val="517BB8"/>
      </a:hlink>
      <a:folHlink>
        <a:srgbClr val="9E9E9E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81C6"/>
        </a:dk2>
        <a:lt2>
          <a:srgbClr val="808080"/>
        </a:lt2>
        <a:accent1>
          <a:srgbClr val="0E3192"/>
        </a:accent1>
        <a:accent2>
          <a:srgbClr val="FFCC11"/>
        </a:accent2>
        <a:accent3>
          <a:srgbClr val="FFFFFF"/>
        </a:accent3>
        <a:accent4>
          <a:srgbClr val="000000"/>
        </a:accent4>
        <a:accent5>
          <a:srgbClr val="AAADC7"/>
        </a:accent5>
        <a:accent6>
          <a:srgbClr val="E7B90E"/>
        </a:accent6>
        <a:hlink>
          <a:srgbClr val="517BB8"/>
        </a:hlink>
        <a:folHlink>
          <a:srgbClr val="517B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81C6"/>
        </a:dk2>
        <a:lt2>
          <a:srgbClr val="808080"/>
        </a:lt2>
        <a:accent1>
          <a:srgbClr val="0E3192"/>
        </a:accent1>
        <a:accent2>
          <a:srgbClr val="FFCC11"/>
        </a:accent2>
        <a:accent3>
          <a:srgbClr val="FFFFFF"/>
        </a:accent3>
        <a:accent4>
          <a:srgbClr val="000000"/>
        </a:accent4>
        <a:accent5>
          <a:srgbClr val="AAADC7"/>
        </a:accent5>
        <a:accent6>
          <a:srgbClr val="E7B90E"/>
        </a:accent6>
        <a:hlink>
          <a:srgbClr val="517BB8"/>
        </a:hlink>
        <a:folHlink>
          <a:srgbClr val="9E9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RSA 09 PPT template 2 - FINAL 3 13 09</Template>
  <TotalTime>3042</TotalTime>
  <Words>1613</Words>
  <Application>Microsoft Office PowerPoint</Application>
  <PresentationFormat>On-screen Show (4:3)</PresentationFormat>
  <Paragraphs>416</Paragraphs>
  <Slides>40</Slides>
  <Notes>17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RSA 09 PPT template 2 - FINAL 3 13 09</vt:lpstr>
      <vt:lpstr>Kerberos as the foundation for the Identity Metasystem</vt:lpstr>
      <vt:lpstr>Agenda </vt:lpstr>
      <vt:lpstr>Two hard problems – one answer</vt:lpstr>
      <vt:lpstr>Application Developer Inferno</vt:lpstr>
      <vt:lpstr>Now the Cloud Brings New Challenges</vt:lpstr>
      <vt:lpstr>“Claims” Change the Landscape</vt:lpstr>
      <vt:lpstr>The Claims-Based Model</vt:lpstr>
      <vt:lpstr>What is the Claims-Based Model?</vt:lpstr>
      <vt:lpstr>Claims-Based Model</vt:lpstr>
      <vt:lpstr>Laws of Identity</vt:lpstr>
      <vt:lpstr>Identity, Capabilities, Authorization</vt:lpstr>
      <vt:lpstr>Using the Identity Metasystem Architecture</vt:lpstr>
      <vt:lpstr>Architecture, Starting with the Enterprise</vt:lpstr>
      <vt:lpstr>Industry Standard Components</vt:lpstr>
      <vt:lpstr>How hard is meta for the Developer?</vt:lpstr>
      <vt:lpstr>The Claims Service</vt:lpstr>
      <vt:lpstr>Architecture Works for Cloud, Too</vt:lpstr>
      <vt:lpstr>Architecture is Reversible</vt:lpstr>
      <vt:lpstr>Conversation:  What role does Kerberos play?</vt:lpstr>
      <vt:lpstr>Kerberos: Constituent Identity System</vt:lpstr>
      <vt:lpstr>Kerberos supporting claims</vt:lpstr>
      <vt:lpstr>Identity Metasystem Inclusiveness</vt:lpstr>
      <vt:lpstr>Other Frontiers:  Minimal Disclosure and Multilateral Security</vt:lpstr>
      <vt:lpstr>Claims Selector</vt:lpstr>
      <vt:lpstr>Information Card Paradigm</vt:lpstr>
      <vt:lpstr>OASIS Standard Approved</vt:lpstr>
      <vt:lpstr>US OpenID / Information Card Pilots</vt:lpstr>
      <vt:lpstr>The Provider’s Dilemma</vt:lpstr>
      <vt:lpstr>Getting past the obvious: We can resolve apparent contradictions</vt:lpstr>
      <vt:lpstr>Example: Minimal Disclosure Token</vt:lpstr>
      <vt:lpstr>Minimal Disclosure Token</vt:lpstr>
      <vt:lpstr>Scenarios</vt:lpstr>
      <vt:lpstr>Signing on to a Hot Spot</vt:lpstr>
      <vt:lpstr>Scenarios</vt:lpstr>
      <vt:lpstr>Getting an eID Information Card</vt:lpstr>
      <vt:lpstr>Scenarios</vt:lpstr>
      <vt:lpstr>Ordering a Birth Certificate</vt:lpstr>
      <vt:lpstr>Scenarios</vt:lpstr>
      <vt:lpstr>Visiting a Social Website</vt:lpstr>
      <vt:lpstr>Contact:  http://www.identityblog.com  kcameron at microsoft.com  Chat with Microsoft’s identity and access  at the exhibit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Claims to Simplify and Secure User Access to Applications and Services</dc:title>
  <dc:creator>Kim Cameron</dc:creator>
  <cp:lastModifiedBy>Kim Cameron</cp:lastModifiedBy>
  <cp:revision>41</cp:revision>
  <dcterms:created xsi:type="dcterms:W3CDTF">2009-03-24T22:02:13Z</dcterms:created>
  <dcterms:modified xsi:type="dcterms:W3CDTF">2009-10-20T13:19:27Z</dcterms:modified>
</cp:coreProperties>
</file>